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6"/>
  </p:notesMasterIdLst>
  <p:handoutMasterIdLst>
    <p:handoutMasterId r:id="rId27"/>
  </p:handoutMasterIdLst>
  <p:sldIdLst>
    <p:sldId id="31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  <p:sldId id="332" r:id="rId12"/>
    <p:sldId id="335" r:id="rId13"/>
    <p:sldId id="334" r:id="rId14"/>
    <p:sldId id="336" r:id="rId15"/>
    <p:sldId id="338" r:id="rId16"/>
    <p:sldId id="337" r:id="rId17"/>
    <p:sldId id="339" r:id="rId18"/>
    <p:sldId id="323" r:id="rId19"/>
    <p:sldId id="318" r:id="rId20"/>
    <p:sldId id="319" r:id="rId21"/>
    <p:sldId id="322" r:id="rId22"/>
    <p:sldId id="320" r:id="rId23"/>
    <p:sldId id="321" r:id="rId24"/>
    <p:sldId id="317" r:id="rId25"/>
  </p:sldIdLst>
  <p:sldSz cx="13716000" cy="10287000"/>
  <p:notesSz cx="6797675" cy="9926638"/>
  <p:defaultTextStyle>
    <a:defPPr>
      <a:defRPr lang="en-US"/>
    </a:defPPr>
    <a:lvl1pPr marL="0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5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6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1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1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7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2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2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ada Jadwiga" initials="PJ" lastIdx="2" clrIdx="0"/>
  <p:cmAuthor id="1" name="Pawłowska Beata" initials="PB" lastIdx="1" clrIdx="1"/>
  <p:cmAuthor id="2" name="Boder Anna" initials="B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FF00"/>
    <a:srgbClr val="FF6600"/>
    <a:srgbClr val="FF9999"/>
    <a:srgbClr val="FFCC99"/>
    <a:srgbClr val="FF69A6"/>
    <a:srgbClr val="FF4B94"/>
    <a:srgbClr val="66FFFF"/>
    <a:srgbClr val="66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56" y="108"/>
      </p:cViewPr>
      <p:guideLst>
        <p:guide orient="horz" pos="32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6"/>
          </a:xfrm>
          <a:prstGeom prst="rect">
            <a:avLst/>
          </a:prstGeom>
        </p:spPr>
        <p:txBody>
          <a:bodyPr vert="horz" lIns="95522" tIns="47761" rIns="95522" bIns="4776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7" y="2"/>
            <a:ext cx="2945659" cy="498056"/>
          </a:xfrm>
          <a:prstGeom prst="rect">
            <a:avLst/>
          </a:prstGeom>
        </p:spPr>
        <p:txBody>
          <a:bodyPr vert="horz" lIns="95522" tIns="47761" rIns="95522" bIns="4776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5D2C907A-4B27-477B-9238-8D8713B1A14F}" type="datetimeFigureOut">
              <a:rPr lang="pl-PL"/>
              <a:pPr>
                <a:defRPr/>
              </a:pPr>
              <a:t>2019-09-12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6"/>
          </a:xfrm>
          <a:prstGeom prst="rect">
            <a:avLst/>
          </a:prstGeom>
        </p:spPr>
        <p:txBody>
          <a:bodyPr vert="horz" lIns="95522" tIns="47761" rIns="95522" bIns="4776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7" y="9428584"/>
            <a:ext cx="2945659" cy="498056"/>
          </a:xfrm>
          <a:prstGeom prst="rect">
            <a:avLst/>
          </a:prstGeom>
        </p:spPr>
        <p:txBody>
          <a:bodyPr vert="horz" lIns="95522" tIns="47761" rIns="95522" bIns="4776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061757D9-E7DD-49DB-8899-4D5C4CAE7F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256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6"/>
          </a:xfrm>
          <a:prstGeom prst="rect">
            <a:avLst/>
          </a:prstGeom>
        </p:spPr>
        <p:txBody>
          <a:bodyPr vert="horz" lIns="95522" tIns="47761" rIns="95522" bIns="4776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8056"/>
          </a:xfrm>
          <a:prstGeom prst="rect">
            <a:avLst/>
          </a:prstGeom>
        </p:spPr>
        <p:txBody>
          <a:bodyPr vert="horz" lIns="95522" tIns="47761" rIns="95522" bIns="4776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0B9E7441-C797-4C5A-8B53-90B38E824291}" type="datetimeFigureOut">
              <a:rPr lang="pl-PL"/>
              <a:pPr>
                <a:defRPr/>
              </a:pPr>
              <a:t>2019-09-12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2" tIns="47761" rIns="95522" bIns="4776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6"/>
          </a:xfrm>
          <a:prstGeom prst="rect">
            <a:avLst/>
          </a:prstGeom>
        </p:spPr>
        <p:txBody>
          <a:bodyPr vert="horz" lIns="95522" tIns="47761" rIns="95522" bIns="47761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6"/>
          </a:xfrm>
          <a:prstGeom prst="rect">
            <a:avLst/>
          </a:prstGeom>
        </p:spPr>
        <p:txBody>
          <a:bodyPr vert="horz" lIns="95522" tIns="47761" rIns="95522" bIns="4776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8056"/>
          </a:xfrm>
          <a:prstGeom prst="rect">
            <a:avLst/>
          </a:prstGeom>
        </p:spPr>
        <p:txBody>
          <a:bodyPr vert="horz" lIns="95522" tIns="47761" rIns="95522" bIns="4776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7250DB90-9462-447A-B12E-26BB9CB071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081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593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191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784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377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797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567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160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475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8700" y="3195641"/>
            <a:ext cx="11658600" cy="22050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57400" y="5829300"/>
            <a:ext cx="96012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6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9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5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58B30-476C-42AE-BCEC-C6ED567973AD}" type="datetime1">
              <a:rPr lang="pl-PL" smtClean="0"/>
              <a:t>2019-09-12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11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02AD6-C643-4A3F-90FD-934FBC2B490B}" type="datetime1">
              <a:rPr lang="pl-PL" smtClean="0"/>
              <a:t>2019-09-12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8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944100" y="411957"/>
            <a:ext cx="3086100" cy="87772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11957"/>
            <a:ext cx="9029700" cy="87772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D3254-FA98-4639-85A1-1683B94221C9}" type="datetime1">
              <a:rPr lang="pl-PL" smtClean="0"/>
              <a:t>2019-09-12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588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5403057"/>
            <a:ext cx="10287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593" indent="0" algn="ctr">
              <a:buNone/>
              <a:defRPr sz="3000"/>
            </a:lvl2pPr>
            <a:lvl3pPr marL="1371191" indent="0" algn="ctr">
              <a:buNone/>
              <a:defRPr sz="2700"/>
            </a:lvl3pPr>
            <a:lvl4pPr marL="2056784" indent="0" algn="ctr">
              <a:buNone/>
              <a:defRPr sz="2400"/>
            </a:lvl4pPr>
            <a:lvl5pPr marL="2742377" indent="0" algn="ctr">
              <a:buNone/>
              <a:defRPr sz="2400"/>
            </a:lvl5pPr>
            <a:lvl6pPr marL="3427973" indent="0" algn="ctr">
              <a:buNone/>
              <a:defRPr sz="2400"/>
            </a:lvl6pPr>
            <a:lvl7pPr marL="4113567" indent="0" algn="ctr">
              <a:buNone/>
              <a:defRPr sz="2400"/>
            </a:lvl7pPr>
            <a:lvl8pPr marL="4799160" indent="0" algn="ctr">
              <a:buNone/>
              <a:defRPr sz="2400"/>
            </a:lvl8pPr>
            <a:lvl9pPr marL="5484753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625E-E4BF-4E59-9B35-203674AFF33C}" type="datetime1">
              <a:rPr lang="pl-PL" smtClean="0"/>
              <a:t>2019-09-12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79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BDB9-B378-40A0-B8AB-CEDB5E988EFB}" type="datetime1">
              <a:rPr lang="pl-PL" smtClean="0"/>
              <a:t>2019-09-12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2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3470" y="6610354"/>
            <a:ext cx="116586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3470" y="4360073"/>
            <a:ext cx="116586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6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3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69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26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3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39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96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53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D37C5-DB11-4209-A3A9-0A1F24831367}" type="datetime1">
              <a:rPr lang="pl-PL" smtClean="0"/>
              <a:t>2019-09-12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93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2400304"/>
            <a:ext cx="60579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72300" y="2400304"/>
            <a:ext cx="60579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94375-4249-4124-8D7A-D3A7C7FBC3A5}" type="datetime1">
              <a:rPr lang="pl-PL" smtClean="0"/>
              <a:t>2019-09-12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1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302671"/>
            <a:ext cx="6060282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662" indent="0">
              <a:buNone/>
              <a:defRPr sz="3000" b="1"/>
            </a:lvl2pPr>
            <a:lvl3pPr marL="1371327" indent="0">
              <a:buNone/>
              <a:defRPr sz="2700" b="1"/>
            </a:lvl3pPr>
            <a:lvl4pPr marL="2056989" indent="0">
              <a:buNone/>
              <a:defRPr sz="2400" b="1"/>
            </a:lvl4pPr>
            <a:lvl5pPr marL="2742651" indent="0">
              <a:buNone/>
              <a:defRPr sz="2400" b="1"/>
            </a:lvl5pPr>
            <a:lvl6pPr marL="3428315" indent="0">
              <a:buNone/>
              <a:defRPr sz="2400" b="1"/>
            </a:lvl6pPr>
            <a:lvl7pPr marL="4113978" indent="0">
              <a:buNone/>
              <a:defRPr sz="2400" b="1"/>
            </a:lvl7pPr>
            <a:lvl8pPr marL="4799640" indent="0">
              <a:buNone/>
              <a:defRPr sz="2400" b="1"/>
            </a:lvl8pPr>
            <a:lvl9pPr marL="5485302" indent="0">
              <a:buNone/>
              <a:defRPr sz="2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5800" y="3262312"/>
            <a:ext cx="6060282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967541" y="2302671"/>
            <a:ext cx="6062663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662" indent="0">
              <a:buNone/>
              <a:defRPr sz="3000" b="1"/>
            </a:lvl2pPr>
            <a:lvl3pPr marL="1371327" indent="0">
              <a:buNone/>
              <a:defRPr sz="2700" b="1"/>
            </a:lvl3pPr>
            <a:lvl4pPr marL="2056989" indent="0">
              <a:buNone/>
              <a:defRPr sz="2400" b="1"/>
            </a:lvl4pPr>
            <a:lvl5pPr marL="2742651" indent="0">
              <a:buNone/>
              <a:defRPr sz="2400" b="1"/>
            </a:lvl5pPr>
            <a:lvl6pPr marL="3428315" indent="0">
              <a:buNone/>
              <a:defRPr sz="2400" b="1"/>
            </a:lvl6pPr>
            <a:lvl7pPr marL="4113978" indent="0">
              <a:buNone/>
              <a:defRPr sz="2400" b="1"/>
            </a:lvl7pPr>
            <a:lvl8pPr marL="4799640" indent="0">
              <a:buNone/>
              <a:defRPr sz="2400" b="1"/>
            </a:lvl8pPr>
            <a:lvl9pPr marL="5485302" indent="0">
              <a:buNone/>
              <a:defRPr sz="2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967541" y="3262312"/>
            <a:ext cx="6062663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092C3-85F0-4508-BF90-F187F95F7CFD}" type="datetime1">
              <a:rPr lang="pl-PL" smtClean="0"/>
              <a:t>2019-09-12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08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A0ABD-50BC-43ED-8AD2-FE56495D186B}" type="datetime1">
              <a:rPr lang="pl-PL" smtClean="0"/>
              <a:t>2019-09-12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66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50DA2B-87C9-4AF4-8081-E5B6F0D1C123}" type="datetime1">
              <a:rPr lang="pl-PL" smtClean="0"/>
              <a:t>2019-09-12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19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3" y="409575"/>
            <a:ext cx="4512470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62575" y="409578"/>
            <a:ext cx="7667625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5803" y="2152653"/>
            <a:ext cx="4512470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662" indent="0">
              <a:buNone/>
              <a:defRPr sz="1800"/>
            </a:lvl2pPr>
            <a:lvl3pPr marL="1371327" indent="0">
              <a:buNone/>
              <a:defRPr sz="1500"/>
            </a:lvl3pPr>
            <a:lvl4pPr marL="2056989" indent="0">
              <a:buNone/>
              <a:defRPr sz="1400"/>
            </a:lvl4pPr>
            <a:lvl5pPr marL="2742651" indent="0">
              <a:buNone/>
              <a:defRPr sz="1400"/>
            </a:lvl5pPr>
            <a:lvl6pPr marL="3428315" indent="0">
              <a:buNone/>
              <a:defRPr sz="1400"/>
            </a:lvl6pPr>
            <a:lvl7pPr marL="4113978" indent="0">
              <a:buNone/>
              <a:defRPr sz="1400"/>
            </a:lvl7pPr>
            <a:lvl8pPr marL="4799640" indent="0">
              <a:buNone/>
              <a:defRPr sz="1400"/>
            </a:lvl8pPr>
            <a:lvl9pPr marL="5485302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F2A115-004C-45F1-AA89-1237BC32B5BD}" type="datetime1">
              <a:rPr lang="pl-PL" smtClean="0"/>
              <a:t>2019-09-12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38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88432" y="7200900"/>
            <a:ext cx="82296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688432" y="919162"/>
            <a:ext cx="82296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662" indent="0">
              <a:buNone/>
              <a:defRPr sz="4200"/>
            </a:lvl2pPr>
            <a:lvl3pPr marL="1371327" indent="0">
              <a:buNone/>
              <a:defRPr sz="3600"/>
            </a:lvl3pPr>
            <a:lvl4pPr marL="2056989" indent="0">
              <a:buNone/>
              <a:defRPr sz="3000"/>
            </a:lvl4pPr>
            <a:lvl5pPr marL="2742651" indent="0">
              <a:buNone/>
              <a:defRPr sz="3000"/>
            </a:lvl5pPr>
            <a:lvl6pPr marL="3428315" indent="0">
              <a:buNone/>
              <a:defRPr sz="3000"/>
            </a:lvl6pPr>
            <a:lvl7pPr marL="4113978" indent="0">
              <a:buNone/>
              <a:defRPr sz="3000"/>
            </a:lvl7pPr>
            <a:lvl8pPr marL="4799640" indent="0">
              <a:buNone/>
              <a:defRPr sz="3000"/>
            </a:lvl8pPr>
            <a:lvl9pPr marL="5485302" indent="0">
              <a:buNone/>
              <a:defRPr sz="3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688432" y="8051007"/>
            <a:ext cx="82296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662" indent="0">
              <a:buNone/>
              <a:defRPr sz="1800"/>
            </a:lvl2pPr>
            <a:lvl3pPr marL="1371327" indent="0">
              <a:buNone/>
              <a:defRPr sz="1500"/>
            </a:lvl3pPr>
            <a:lvl4pPr marL="2056989" indent="0">
              <a:buNone/>
              <a:defRPr sz="1400"/>
            </a:lvl4pPr>
            <a:lvl5pPr marL="2742651" indent="0">
              <a:buNone/>
              <a:defRPr sz="1400"/>
            </a:lvl5pPr>
            <a:lvl6pPr marL="3428315" indent="0">
              <a:buNone/>
              <a:defRPr sz="1400"/>
            </a:lvl6pPr>
            <a:lvl7pPr marL="4113978" indent="0">
              <a:buNone/>
              <a:defRPr sz="1400"/>
            </a:lvl7pPr>
            <a:lvl8pPr marL="4799640" indent="0">
              <a:buNone/>
              <a:defRPr sz="1400"/>
            </a:lvl8pPr>
            <a:lvl9pPr marL="5485302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93377-7201-4CEF-BD19-D99BD64C31BA}" type="datetime1">
              <a:rPr lang="pl-PL" smtClean="0"/>
              <a:t>2019-09-12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82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 vert="horz" lIns="137133" tIns="68567" rIns="137133" bIns="68567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00304"/>
            <a:ext cx="12344400" cy="6788945"/>
          </a:xfrm>
          <a:prstGeom prst="rect">
            <a:avLst/>
          </a:prstGeom>
        </p:spPr>
        <p:txBody>
          <a:bodyPr vert="horz" lIns="137133" tIns="68567" rIns="137133" bIns="68567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85800" y="9534529"/>
            <a:ext cx="3200400" cy="547688"/>
          </a:xfrm>
          <a:prstGeom prst="rect">
            <a:avLst/>
          </a:prstGeom>
        </p:spPr>
        <p:txBody>
          <a:bodyPr vert="horz" lIns="137133" tIns="68567" rIns="137133" bIns="6856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EBB494-0A8B-4D64-9E65-3919DA3B7DC0}" type="datetime1">
              <a:rPr lang="pl-PL" smtClean="0"/>
              <a:t>2019-09-12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86300" y="9534529"/>
            <a:ext cx="4343400" cy="547688"/>
          </a:xfrm>
          <a:prstGeom prst="rect">
            <a:avLst/>
          </a:prstGeom>
        </p:spPr>
        <p:txBody>
          <a:bodyPr vert="horz" lIns="137133" tIns="68567" rIns="137133" bIns="6856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829800" y="9534529"/>
            <a:ext cx="3200400" cy="547688"/>
          </a:xfrm>
          <a:prstGeom prst="rect">
            <a:avLst/>
          </a:prstGeom>
        </p:spPr>
        <p:txBody>
          <a:bodyPr vert="horz" lIns="137133" tIns="68567" rIns="137133" bIns="6856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017ACB-93C3-45DD-9ACA-35ED59D277D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1371327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248" indent="-514248" algn="l" defTabSz="137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203" indent="-428540" algn="l" defTabSz="1371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158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820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482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147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6809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471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135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2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327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989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315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3978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640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302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podreczniki.pl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podreczniki.pl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1</a:t>
            </a:fld>
            <a:endParaRPr lang="pl-PL" b="1" dirty="0"/>
          </a:p>
        </p:txBody>
      </p: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4920249" y="5760719"/>
            <a:ext cx="837317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Nowe rozwiązania prawne i planowane zmiany przepisów dotyczących funkcjonowania </a:t>
            </a:r>
          </a:p>
          <a:p>
            <a:r>
              <a:rPr lang="pl-PL" altLang="pl-PL" sz="3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młodzieżowych ośrodków wychowawczych</a:t>
            </a:r>
            <a:endParaRPr lang="pl-PL" altLang="pl-PL" sz="33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2840712" y="1233376"/>
            <a:ext cx="7437581" cy="1028820"/>
            <a:chOff x="540000" y="360000"/>
            <a:chExt cx="7437581" cy="1028820"/>
          </a:xfrm>
        </p:grpSpPr>
        <p:pic>
          <p:nvPicPr>
            <p:cNvPr id="13" name="Obraz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360000"/>
              <a:ext cx="3106196" cy="102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az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380" y="360001"/>
              <a:ext cx="3252201" cy="102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pole tekstowe 14"/>
          <p:cNvSpPr txBox="1"/>
          <p:nvPr/>
        </p:nvSpPr>
        <p:spPr>
          <a:xfrm>
            <a:off x="2308042" y="9302070"/>
            <a:ext cx="943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Goniądz</a:t>
            </a:r>
            <a:r>
              <a:rPr lang="pl-PL" sz="2400" b="1" dirty="0">
                <a:solidFill>
                  <a:srgbClr val="0070C0"/>
                </a:solidFill>
              </a:rPr>
              <a:t>, 17-19 września 2019 r</a:t>
            </a:r>
            <a:r>
              <a:rPr lang="pl-PL" sz="2400" b="1" dirty="0" smtClean="0">
                <a:solidFill>
                  <a:srgbClr val="0070C0"/>
                </a:solidFill>
              </a:rPr>
              <a:t>. </a:t>
            </a:r>
            <a:endParaRPr lang="pl-P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10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0" y="884220"/>
            <a:ext cx="9366422" cy="4610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71179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Wychowanie, profilaktyka i bezpieczeństwo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724154" y="1091819"/>
            <a:ext cx="11788345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1) </a:t>
            </a:r>
            <a:r>
              <a:rPr lang="pl-PL" sz="2400" b="1" dirty="0">
                <a:solidFill>
                  <a:srgbClr val="002060"/>
                </a:solidFill>
              </a:rPr>
              <a:t>Program wychowawczo-profilaktyczny</a:t>
            </a:r>
            <a:endParaRPr lang="pl-PL" sz="24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Od roku </a:t>
            </a:r>
            <a:r>
              <a:rPr lang="pl-PL" sz="2000" dirty="0">
                <a:solidFill>
                  <a:srgbClr val="002060"/>
                </a:solidFill>
              </a:rPr>
              <a:t>szkolnego </a:t>
            </a:r>
            <a:r>
              <a:rPr lang="pl-PL" sz="2000" dirty="0" smtClean="0">
                <a:solidFill>
                  <a:srgbClr val="002060"/>
                </a:solidFill>
              </a:rPr>
              <a:t>2019/2020 wszedł </a:t>
            </a:r>
            <a:r>
              <a:rPr lang="pl-PL" sz="2000" dirty="0">
                <a:solidFill>
                  <a:srgbClr val="002060"/>
                </a:solidFill>
              </a:rPr>
              <a:t>w życie </a:t>
            </a:r>
            <a:r>
              <a:rPr lang="pl-PL" sz="2000" dirty="0" smtClean="0">
                <a:solidFill>
                  <a:srgbClr val="002060"/>
                </a:solidFill>
              </a:rPr>
              <a:t>nowy przepis </a:t>
            </a:r>
            <a:r>
              <a:rPr lang="pl-PL" sz="2000" dirty="0">
                <a:solidFill>
                  <a:srgbClr val="002060"/>
                </a:solidFill>
              </a:rPr>
              <a:t>art. 26 </a:t>
            </a:r>
            <a:r>
              <a:rPr lang="pl-PL" sz="2000" dirty="0" smtClean="0">
                <a:solidFill>
                  <a:srgbClr val="002060"/>
                </a:solidFill>
              </a:rPr>
              <a:t>ustawy - </a:t>
            </a:r>
            <a:r>
              <a:rPr lang="pl-PL" sz="2000" dirty="0">
                <a:solidFill>
                  <a:srgbClr val="002060"/>
                </a:solidFill>
              </a:rPr>
              <a:t>Prawo </a:t>
            </a:r>
            <a:r>
              <a:rPr lang="pl-PL" sz="2000" dirty="0" smtClean="0">
                <a:solidFill>
                  <a:srgbClr val="002060"/>
                </a:solidFill>
              </a:rPr>
              <a:t>oświatowe, dotyczący </a:t>
            </a:r>
            <a:r>
              <a:rPr lang="pl-PL" sz="2000" dirty="0">
                <a:solidFill>
                  <a:srgbClr val="002060"/>
                </a:solidFill>
              </a:rPr>
              <a:t>opracowywania programu wychowawczo-profilaktycznego szkoły oraz placówki na podstawie wyników corocznej diagnozy w zakresie występujących w środowisku szkolnym potrzeb rozwojowych uczniów, w  tym czynników chroniących i czynników ryzyka, ze szczególnym uwzględnieniem zagrożeń związanych z używaniem substancji psychotropowych, środków zastępczych oraz nowych substancji psychoaktywnych.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2</a:t>
            </a:r>
            <a:r>
              <a:rPr lang="pl-PL" sz="2400" b="1" dirty="0">
                <a:solidFill>
                  <a:srgbClr val="002060"/>
                </a:solidFill>
              </a:rPr>
              <a:t>) Profilaktyka zdrowotna w </a:t>
            </a:r>
            <a:r>
              <a:rPr lang="pl-PL" sz="2400" b="1" dirty="0" smtClean="0">
                <a:solidFill>
                  <a:srgbClr val="002060"/>
                </a:solidFill>
              </a:rPr>
              <a:t>szkołach</a:t>
            </a:r>
            <a:r>
              <a:rPr lang="pl-PL" sz="2000" dirty="0" smtClean="0">
                <a:solidFill>
                  <a:srgbClr val="002060"/>
                </a:solidFill>
              </a:rPr>
              <a:t>.</a:t>
            </a:r>
            <a:r>
              <a:rPr lang="pl-PL" sz="2000" dirty="0">
                <a:solidFill>
                  <a:srgbClr val="002060"/>
                </a:solidFill>
              </a:rPr>
              <a:t>	</a:t>
            </a:r>
          </a:p>
          <a:p>
            <a:pPr algn="just">
              <a:spcBef>
                <a:spcPts val="0"/>
              </a:spcBef>
            </a:pPr>
            <a:r>
              <a:rPr lang="pl-PL" sz="2000" dirty="0" smtClean="0">
                <a:solidFill>
                  <a:srgbClr val="002060"/>
                </a:solidFill>
              </a:rPr>
              <a:t>Zgodnie z </a:t>
            </a:r>
            <a:r>
              <a:rPr lang="pl-PL" sz="2000" dirty="0" smtClean="0">
                <a:solidFill>
                  <a:srgbClr val="002060"/>
                </a:solidFill>
              </a:rPr>
              <a:t>przepisem art</a:t>
            </a:r>
            <a:r>
              <a:rPr lang="pl-PL" sz="2000" dirty="0">
                <a:solidFill>
                  <a:srgbClr val="002060"/>
                </a:solidFill>
              </a:rPr>
              <a:t>. 10 ust. 7 ustawy </a:t>
            </a:r>
            <a:r>
              <a:rPr lang="pl-PL" sz="2000" dirty="0" smtClean="0">
                <a:solidFill>
                  <a:srgbClr val="002060"/>
                </a:solidFill>
              </a:rPr>
              <a:t>- Prawo </a:t>
            </a:r>
            <a:r>
              <a:rPr lang="pl-PL" sz="2000" dirty="0" smtClean="0">
                <a:solidFill>
                  <a:srgbClr val="002060"/>
                </a:solidFill>
              </a:rPr>
              <a:t>oświatowe, organ </a:t>
            </a:r>
            <a:r>
              <a:rPr lang="pl-PL" sz="2000" dirty="0">
                <a:solidFill>
                  <a:srgbClr val="002060"/>
                </a:solidFill>
              </a:rPr>
              <a:t>prowadzący szkołę lub placówkę zobligowany jest do przekazania do szkół </a:t>
            </a:r>
            <a:r>
              <a:rPr lang="pl-PL" sz="2000" dirty="0" smtClean="0">
                <a:solidFill>
                  <a:srgbClr val="002060"/>
                </a:solidFill>
              </a:rPr>
              <a:t>i placówek </a:t>
            </a:r>
            <a:r>
              <a:rPr lang="pl-PL" sz="2000" dirty="0">
                <a:solidFill>
                  <a:srgbClr val="002060"/>
                </a:solidFill>
              </a:rPr>
              <a:t>informacji o podmiotach wykonujących działalność leczniczą udzielających świadczeń zdrowotnych w zakresie leczenia stomatologicznego dla dzieci i młodzieży, finansowanych ze środków publicznych. </a:t>
            </a:r>
            <a:r>
              <a:rPr lang="pl-PL" sz="2000" dirty="0" smtClean="0">
                <a:solidFill>
                  <a:srgbClr val="002060"/>
                </a:solidFill>
              </a:rPr>
              <a:t>O </a:t>
            </a:r>
            <a:r>
              <a:rPr lang="pl-PL" sz="2000" dirty="0">
                <a:solidFill>
                  <a:srgbClr val="002060"/>
                </a:solidFill>
              </a:rPr>
              <a:t>informacje </a:t>
            </a:r>
            <a:r>
              <a:rPr lang="pl-PL" sz="2000" dirty="0" smtClean="0">
                <a:solidFill>
                  <a:srgbClr val="002060"/>
                </a:solidFill>
              </a:rPr>
              <a:t>te organ prowadzący </a:t>
            </a:r>
            <a:r>
              <a:rPr lang="pl-PL" sz="2000" dirty="0">
                <a:solidFill>
                  <a:srgbClr val="002060"/>
                </a:solidFill>
              </a:rPr>
              <a:t>powinien się zwrócić do wojewódzkiego oddziału NFZ, który zawiera kontrakty na stomatologię dziecięcą</a:t>
            </a:r>
            <a:r>
              <a:rPr lang="pl-PL" sz="2000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życie </a:t>
            </a:r>
            <a:r>
              <a:rPr lang="pl-PL" sz="2000" dirty="0" smtClean="0">
                <a:solidFill>
                  <a:srgbClr val="002060"/>
                </a:solidFill>
              </a:rPr>
              <a:t>weszły też przepisy </a:t>
            </a:r>
            <a:r>
              <a:rPr lang="pl-PL" sz="2000" dirty="0">
                <a:solidFill>
                  <a:srgbClr val="002060"/>
                </a:solidFill>
              </a:rPr>
              <a:t>ustawy z dnia 12 kwietnia 2019 r. </a:t>
            </a:r>
            <a:r>
              <a:rPr lang="pl-PL" sz="2000" i="1" dirty="0">
                <a:solidFill>
                  <a:srgbClr val="002060"/>
                </a:solidFill>
              </a:rPr>
              <a:t>o opiece zdrowotnej nad </a:t>
            </a:r>
            <a:r>
              <a:rPr lang="pl-PL" sz="2000" i="1" dirty="0" smtClean="0">
                <a:solidFill>
                  <a:srgbClr val="002060"/>
                </a:solidFill>
              </a:rPr>
              <a:t>uczniami</a:t>
            </a:r>
            <a:r>
              <a:rPr lang="pl-PL" sz="2000" dirty="0" smtClean="0">
                <a:solidFill>
                  <a:srgbClr val="002060"/>
                </a:solidFill>
              </a:rPr>
              <a:t>. </a:t>
            </a:r>
            <a:endParaRPr lang="pl-PL" sz="20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Opieka </a:t>
            </a:r>
            <a:r>
              <a:rPr lang="pl-PL" sz="2000" dirty="0">
                <a:solidFill>
                  <a:srgbClr val="002060"/>
                </a:solidFill>
              </a:rPr>
              <a:t>zdrowotna nad uczniami w szkole będzie obejmowała profilaktyczną opiekę zdrowotną oraz opiekę stomatologiczną: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Profilaktyczna </a:t>
            </a:r>
            <a:r>
              <a:rPr lang="pl-PL" sz="2000" dirty="0">
                <a:solidFill>
                  <a:srgbClr val="002060"/>
                </a:solidFill>
              </a:rPr>
              <a:t>opieka zdrowotna będzie realizowana przez</a:t>
            </a:r>
            <a:r>
              <a:rPr lang="pl-PL" sz="2000" dirty="0" smtClean="0">
                <a:solidFill>
                  <a:srgbClr val="002060"/>
                </a:solidFill>
              </a:rPr>
              <a:t>: pielęgniarkę </a:t>
            </a:r>
            <a:r>
              <a:rPr lang="pl-PL" sz="2000" dirty="0">
                <a:solidFill>
                  <a:srgbClr val="002060"/>
                </a:solidFill>
              </a:rPr>
              <a:t>środowiska nauczania i wychowania </a:t>
            </a:r>
            <a:r>
              <a:rPr lang="pl-PL" sz="2000" dirty="0" smtClean="0">
                <a:solidFill>
                  <a:srgbClr val="002060"/>
                </a:solidFill>
              </a:rPr>
              <a:t>albo </a:t>
            </a:r>
            <a:r>
              <a:rPr lang="pl-PL" sz="2000" dirty="0">
                <a:solidFill>
                  <a:srgbClr val="002060"/>
                </a:solidFill>
              </a:rPr>
              <a:t>higienistkę szkolną w gabinecie profilaktyki zdrowotnej w szkole. 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Opieka </a:t>
            </a:r>
            <a:r>
              <a:rPr lang="pl-PL" sz="2000" dirty="0">
                <a:solidFill>
                  <a:srgbClr val="002060"/>
                </a:solidFill>
              </a:rPr>
              <a:t>stomatologiczna będzie realizowana przez</a:t>
            </a:r>
            <a:r>
              <a:rPr lang="pl-PL" sz="2000" dirty="0" smtClean="0">
                <a:solidFill>
                  <a:srgbClr val="002060"/>
                </a:solidFill>
              </a:rPr>
              <a:t>: lekarza </a:t>
            </a:r>
            <a:r>
              <a:rPr lang="pl-PL" sz="2000" dirty="0">
                <a:solidFill>
                  <a:srgbClr val="002060"/>
                </a:solidFill>
              </a:rPr>
              <a:t>dentystę w gabinecie dentystycznym w szkole </a:t>
            </a:r>
            <a:r>
              <a:rPr lang="pl-PL" sz="2000" dirty="0" smtClean="0">
                <a:solidFill>
                  <a:srgbClr val="002060"/>
                </a:solidFill>
              </a:rPr>
              <a:t>albo </a:t>
            </a:r>
            <a:r>
              <a:rPr lang="pl-PL" sz="2000" dirty="0">
                <a:solidFill>
                  <a:srgbClr val="002060"/>
                </a:solidFill>
              </a:rPr>
              <a:t>w gabinecie poza szkołą </a:t>
            </a:r>
            <a:r>
              <a:rPr lang="pl-PL" sz="2000" dirty="0" smtClean="0">
                <a:solidFill>
                  <a:srgbClr val="002060"/>
                </a:solidFill>
              </a:rPr>
              <a:t>albo </a:t>
            </a:r>
            <a:r>
              <a:rPr lang="pl-PL" sz="2000" dirty="0">
                <a:solidFill>
                  <a:srgbClr val="002060"/>
                </a:solidFill>
              </a:rPr>
              <a:t>w </a:t>
            </a:r>
            <a:r>
              <a:rPr lang="pl-PL" sz="2000" dirty="0" err="1">
                <a:solidFill>
                  <a:srgbClr val="002060"/>
                </a:solidFill>
              </a:rPr>
              <a:t>dentobusie</a:t>
            </a:r>
            <a:r>
              <a:rPr lang="pl-PL" sz="2000" dirty="0">
                <a:solidFill>
                  <a:srgbClr val="002060"/>
                </a:solidFill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11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0" y="884220"/>
            <a:ext cx="9366422" cy="4610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71179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Wychowanie, profilaktyka</a:t>
            </a:r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 i bezpieczeństwo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84792" y="930320"/>
            <a:ext cx="11788345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3) </a:t>
            </a:r>
            <a:r>
              <a:rPr lang="pl-PL" sz="2400" b="1" dirty="0">
                <a:solidFill>
                  <a:srgbClr val="002060"/>
                </a:solidFill>
              </a:rPr>
              <a:t>Bezpieczeństwo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Od </a:t>
            </a:r>
            <a:r>
              <a:rPr lang="pl-PL" sz="2000" dirty="0">
                <a:solidFill>
                  <a:srgbClr val="002060"/>
                </a:solidFill>
              </a:rPr>
              <a:t>listopada 2018 r. obowiązują nowe przepisy wprowadzone nowelizacją rozporządzenia Ministra Edukacji Narodowej i Sportu z dnia 31 grudnia 2002 r. 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pl-PL" sz="2000" i="1" dirty="0" smtClean="0">
                <a:solidFill>
                  <a:srgbClr val="002060"/>
                </a:solidFill>
              </a:rPr>
              <a:t>w </a:t>
            </a:r>
            <a:r>
              <a:rPr lang="pl-PL" sz="2000" i="1" dirty="0">
                <a:solidFill>
                  <a:srgbClr val="002060"/>
                </a:solidFill>
              </a:rPr>
              <a:t>sprawie bezpieczeństwa i higieny w publicznych </a:t>
            </a: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i </a:t>
            </a:r>
            <a:r>
              <a:rPr lang="pl-PL" sz="2000" i="1" dirty="0">
                <a:solidFill>
                  <a:srgbClr val="002060"/>
                </a:solidFill>
              </a:rPr>
              <a:t>niepublicznych szkołach </a:t>
            </a:r>
            <a:r>
              <a:rPr lang="pl-PL" sz="2000" i="1" dirty="0" smtClean="0">
                <a:solidFill>
                  <a:srgbClr val="002060"/>
                </a:solidFill>
              </a:rPr>
              <a:t>i placówkach</a:t>
            </a:r>
            <a:r>
              <a:rPr lang="pl-PL" sz="2000" dirty="0" smtClean="0">
                <a:solidFill>
                  <a:srgbClr val="002060"/>
                </a:solidFill>
              </a:rPr>
              <a:t>. 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2000" dirty="0" smtClean="0">
                <a:solidFill>
                  <a:srgbClr val="002060"/>
                </a:solidFill>
              </a:rPr>
              <a:t>Wprowadzono </a:t>
            </a:r>
            <a:r>
              <a:rPr lang="pl-PL" sz="2000" dirty="0">
                <a:solidFill>
                  <a:srgbClr val="002060"/>
                </a:solidFill>
              </a:rPr>
              <a:t>m.in.: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obowiązek </a:t>
            </a:r>
            <a:r>
              <a:rPr lang="pl-PL" sz="2000" dirty="0">
                <a:solidFill>
                  <a:srgbClr val="002060"/>
                </a:solidFill>
              </a:rPr>
              <a:t>rejestrowania wyjść grupowych uczniów, które nie są wycieczkami,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uzupełniono </a:t>
            </a:r>
            <a:r>
              <a:rPr lang="pl-PL" sz="2000" dirty="0">
                <a:solidFill>
                  <a:srgbClr val="002060"/>
                </a:solidFill>
              </a:rPr>
              <a:t>katalog miejsc, w których powinna znajdować się apteczka,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obowiązek </a:t>
            </a:r>
            <a:r>
              <a:rPr lang="pl-PL" sz="2000" dirty="0">
                <a:solidFill>
                  <a:srgbClr val="002060"/>
                </a:solidFill>
              </a:rPr>
              <a:t>przeszkolenia pracowników szkoły lub placówki w zakresie udzielania pierwszej pomocy,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wskazano </a:t>
            </a:r>
            <a:r>
              <a:rPr lang="pl-PL" sz="2000" dirty="0">
                <a:solidFill>
                  <a:srgbClr val="002060"/>
                </a:solidFill>
              </a:rPr>
              <a:t>warunki, które muszą spełniać strzelnice organizowane </a:t>
            </a: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szkołach i placówkach,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określono </a:t>
            </a:r>
            <a:r>
              <a:rPr lang="pl-PL" sz="2000" dirty="0">
                <a:solidFill>
                  <a:srgbClr val="002060"/>
                </a:solidFill>
              </a:rPr>
              <a:t>termin na sporządzenie i doręczenie protokołu powypadkowego</a:t>
            </a:r>
            <a:r>
              <a:rPr lang="pl-PL" sz="20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endParaRPr lang="pl-PL" sz="20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2000" dirty="0">
                <a:solidFill>
                  <a:srgbClr val="002060"/>
                </a:solidFill>
              </a:rPr>
              <a:t>Zgodnie z przepisami dyrektor szkoły zobowiązany jest do uwzględnienia w planie zajęć </a:t>
            </a:r>
            <a:r>
              <a:rPr lang="pl-PL" sz="2000" dirty="0" smtClean="0">
                <a:solidFill>
                  <a:srgbClr val="002060"/>
                </a:solidFill>
              </a:rPr>
              <a:t>dydaktyczno-wychowawczych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równomiernego </a:t>
            </a:r>
            <a:r>
              <a:rPr lang="pl-PL" sz="2000" dirty="0">
                <a:solidFill>
                  <a:srgbClr val="002060"/>
                </a:solidFill>
              </a:rPr>
              <a:t>obciążenia uczniów w poszczególnych dniach </a:t>
            </a:r>
            <a:r>
              <a:rPr lang="pl-PL" sz="2000" dirty="0" smtClean="0">
                <a:solidFill>
                  <a:srgbClr val="002060"/>
                </a:solidFill>
              </a:rPr>
              <a:t>tygodnia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oraz zróżnicowania </a:t>
            </a:r>
            <a:r>
              <a:rPr lang="pl-PL" sz="2000" dirty="0">
                <a:solidFill>
                  <a:srgbClr val="002060"/>
                </a:solidFill>
              </a:rPr>
              <a:t>zajęć </a:t>
            </a:r>
            <a:r>
              <a:rPr lang="pl-PL" sz="2000" dirty="0" smtClean="0">
                <a:solidFill>
                  <a:srgbClr val="002060"/>
                </a:solidFill>
              </a:rPr>
              <a:t>oraz </a:t>
            </a:r>
            <a:r>
              <a:rPr lang="pl-PL" sz="2000" dirty="0">
                <a:solidFill>
                  <a:srgbClr val="002060"/>
                </a:solidFill>
              </a:rPr>
              <a:t>możliwości psychofizycznych uczniów podejmowania intensywnego wysiłku umysłowego.</a:t>
            </a:r>
          </a:p>
          <a:p>
            <a:pPr algn="just">
              <a:spcBef>
                <a:spcPts val="0"/>
              </a:spcBef>
            </a:pP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2000" dirty="0" smtClean="0">
                <a:solidFill>
                  <a:srgbClr val="002060"/>
                </a:solidFill>
              </a:rPr>
              <a:t>Ponadto</a:t>
            </a:r>
            <a:r>
              <a:rPr lang="pl-PL" sz="2000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wprowadzono </a:t>
            </a:r>
            <a:r>
              <a:rPr lang="pl-PL" sz="2000" dirty="0">
                <a:solidFill>
                  <a:srgbClr val="002060"/>
                </a:solidFill>
              </a:rPr>
              <a:t>obowiązek zasięgnięcia opinii rady rodziców i samorządu uczniowskiego przez dyrektora szkoły lub placówki w sprawie długości przerw międzylekcyjnych. Szkoła powinna mieć możliwość uwzględnienia w organizacji pracy swojej specyfiki oraz potrzeb uczniów (bez względu na wiek), w tym umożliwiać im spożycie posiłków. 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do </a:t>
            </a:r>
            <a:r>
              <a:rPr lang="pl-PL" sz="2000" dirty="0">
                <a:solidFill>
                  <a:srgbClr val="002060"/>
                </a:solidFill>
              </a:rPr>
              <a:t>obowiązków dyrektora szkoły należy zapewnienie uczniom w szkole </a:t>
            </a:r>
            <a:r>
              <a:rPr lang="pl-PL" sz="2000" dirty="0" smtClean="0">
                <a:solidFill>
                  <a:srgbClr val="002060"/>
                </a:solidFill>
              </a:rPr>
              <a:t>lub </a:t>
            </a:r>
            <a:r>
              <a:rPr lang="pl-PL" sz="2000" dirty="0">
                <a:solidFill>
                  <a:srgbClr val="002060"/>
                </a:solidFill>
              </a:rPr>
              <a:t>placówce miejsca na pozostawianie podręczników i przyborów szkolnych.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12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0" y="884220"/>
            <a:ext cx="9366422" cy="4610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71179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Specjalne potrzeby edukacyjne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897148" y="2104211"/>
            <a:ext cx="11788345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W </a:t>
            </a:r>
            <a:r>
              <a:rPr lang="pl-PL" sz="2400" b="1" dirty="0">
                <a:solidFill>
                  <a:srgbClr val="002060"/>
                </a:solidFill>
              </a:rPr>
              <a:t>MEN kontynuowane są prace powołanego w październiku 2017 r. przez Ministra Edukacji Narodowej Zespołu do spraw opracowania modelu kształcenia uczniów ze specjalnymi potrzebami edukacyjnymi. </a:t>
            </a:r>
            <a:endParaRPr lang="pl-PL" sz="2400" b="1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Prace </a:t>
            </a:r>
            <a:r>
              <a:rPr lang="pl-PL" sz="2000" dirty="0">
                <a:solidFill>
                  <a:srgbClr val="002060"/>
                </a:solidFill>
              </a:rPr>
              <a:t>te wspierane są przez ekspertów Europejskiej Agencji do spraw Specjalnych Potrzeb i Edukacji Włączającej w ramach realizowanego przez MEN projektu pn</a:t>
            </a:r>
            <a:r>
              <a:rPr lang="pl-PL" sz="2000" i="1" dirty="0">
                <a:solidFill>
                  <a:srgbClr val="002060"/>
                </a:solidFill>
              </a:rPr>
              <a:t>. Wspieranie podnoszenia jakości edukacji włączającej w Polsce</a:t>
            </a:r>
            <a:r>
              <a:rPr lang="pl-PL" sz="2000" dirty="0">
                <a:solidFill>
                  <a:srgbClr val="002060"/>
                </a:solidFill>
              </a:rPr>
              <a:t>, realizowanego w ramach Programu Wsparcia Reform Strukturalnych Komisji Europejskiej (PWRS). 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Pierwsza </a:t>
            </a:r>
            <a:r>
              <a:rPr lang="pl-PL" sz="2000" dirty="0">
                <a:solidFill>
                  <a:srgbClr val="002060"/>
                </a:solidFill>
              </a:rPr>
              <a:t>faza tego projektu zakończyła się w marcu 2019 r. opracowaniem końcowych rekomendacji, których skrócona wersja dostępna jest na stronie </a:t>
            </a:r>
            <a:r>
              <a:rPr lang="pl-PL" sz="2000" dirty="0" smtClean="0">
                <a:solidFill>
                  <a:srgbClr val="002060"/>
                </a:solidFill>
              </a:rPr>
              <a:t>MEN.</a:t>
            </a:r>
            <a:endParaRPr lang="pl-PL" sz="20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>
                <a:solidFill>
                  <a:srgbClr val="002060"/>
                </a:solidFill>
              </a:rPr>
              <a:t>W oparciu o ww. rekomendacje oraz wyniki prac Zespołu MEN w IV kwartale 2019 roku planowane jest rozpoczęcie drugiej fazy projektu PWRS, którego celem będzie opracowanie założeń projektu ustawy wprowadzającej modelowe rozwiązania. Propozycje zmian legislacyjno-organizacyjnych zostaną poddane konsultacjom społecznym.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13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0" y="884220"/>
            <a:ext cx="9366422" cy="4610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71179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Specjalne potrzeby edukacyjne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082500" y="1733509"/>
            <a:ext cx="11081943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Projekty </a:t>
            </a:r>
            <a:r>
              <a:rPr lang="pl-PL" sz="2400" b="1" dirty="0">
                <a:solidFill>
                  <a:srgbClr val="002060"/>
                </a:solidFill>
              </a:rPr>
              <a:t>realizowane i planowane w ramach Programu Operacyjnego </a:t>
            </a:r>
            <a:r>
              <a:rPr lang="pl-PL" sz="2400" b="1" dirty="0" smtClean="0">
                <a:solidFill>
                  <a:srgbClr val="002060"/>
                </a:solidFill>
              </a:rPr>
              <a:t/>
            </a:r>
            <a:br>
              <a:rPr lang="pl-PL" sz="2400" b="1" dirty="0" smtClean="0">
                <a:solidFill>
                  <a:srgbClr val="002060"/>
                </a:solidFill>
              </a:rPr>
            </a:br>
            <a:r>
              <a:rPr lang="pl-PL" sz="2400" b="1" dirty="0" smtClean="0">
                <a:solidFill>
                  <a:srgbClr val="002060"/>
                </a:solidFill>
              </a:rPr>
              <a:t>Wiedza </a:t>
            </a:r>
            <a:r>
              <a:rPr lang="pl-PL" sz="2400" b="1" dirty="0">
                <a:solidFill>
                  <a:srgbClr val="002060"/>
                </a:solidFill>
              </a:rPr>
              <a:t>Edukacja Rozwój: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projekt </a:t>
            </a:r>
            <a:r>
              <a:rPr lang="pl-PL" sz="2000" dirty="0">
                <a:solidFill>
                  <a:srgbClr val="002060"/>
                </a:solidFill>
              </a:rPr>
              <a:t>pozakonkursowy </a:t>
            </a:r>
            <a:r>
              <a:rPr lang="pl-PL" sz="2000" i="1" dirty="0">
                <a:solidFill>
                  <a:srgbClr val="002060"/>
                </a:solidFill>
              </a:rPr>
              <a:t>„Opracowanie instrumentów do prowadzenia diagnozy psychologiczno-pedagogicznej”  </a:t>
            </a:r>
            <a:r>
              <a:rPr lang="pl-PL" sz="2000" dirty="0">
                <a:solidFill>
                  <a:srgbClr val="002060"/>
                </a:solidFill>
              </a:rPr>
              <a:t>– realizowany od 18 kwietnia 2016 r. do 31 marca 2020 r.;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projekt </a:t>
            </a:r>
            <a:r>
              <a:rPr lang="pl-PL" sz="2000" dirty="0">
                <a:solidFill>
                  <a:srgbClr val="002060"/>
                </a:solidFill>
              </a:rPr>
              <a:t>pozakonkursowy </a:t>
            </a:r>
            <a:r>
              <a:rPr lang="pl-PL" sz="2000" i="1" dirty="0">
                <a:solidFill>
                  <a:srgbClr val="002060"/>
                </a:solidFill>
              </a:rPr>
              <a:t>„Uczeń ze specjalnymi potrzebami – opracowanie modelu szkolenia </a:t>
            </a: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i </a:t>
            </a:r>
            <a:r>
              <a:rPr lang="pl-PL" sz="2000" i="1" dirty="0">
                <a:solidFill>
                  <a:srgbClr val="002060"/>
                </a:solidFill>
              </a:rPr>
              <a:t>doradztwa”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-  </a:t>
            </a:r>
            <a:r>
              <a:rPr lang="pl-PL" sz="2000" dirty="0">
                <a:solidFill>
                  <a:srgbClr val="002060"/>
                </a:solidFill>
              </a:rPr>
              <a:t>realizowany od 1 czerwca 2018 r. do 28 lutego 2021 r.;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projekty </a:t>
            </a:r>
            <a:r>
              <a:rPr lang="pl-PL" sz="2000" dirty="0">
                <a:solidFill>
                  <a:srgbClr val="002060"/>
                </a:solidFill>
              </a:rPr>
              <a:t>konkursowe: </a:t>
            </a:r>
            <a:r>
              <a:rPr lang="pl-PL" sz="2000" i="1" dirty="0">
                <a:solidFill>
                  <a:srgbClr val="002060"/>
                </a:solidFill>
              </a:rPr>
              <a:t>„Opracowanie i upowszechnienie narzędzi diagnostycznych do oceny zdolności poznawczych dzieci i młodzieży” </a:t>
            </a:r>
            <a:r>
              <a:rPr lang="pl-PL" sz="2000" dirty="0">
                <a:solidFill>
                  <a:srgbClr val="002060"/>
                </a:solidFill>
              </a:rPr>
              <a:t>, </a:t>
            </a:r>
            <a:r>
              <a:rPr lang="pl-PL" sz="2000" i="1" dirty="0">
                <a:solidFill>
                  <a:srgbClr val="002060"/>
                </a:solidFill>
              </a:rPr>
              <a:t>„Opracowanie i upowszechnianie narzędzi diagnostycznych wspierających pomoc psychologiczno-pedagogiczną - obszar osobowościowy”  </a:t>
            </a:r>
            <a:r>
              <a:rPr lang="pl-PL" sz="2000" dirty="0">
                <a:solidFill>
                  <a:srgbClr val="002060"/>
                </a:solidFill>
              </a:rPr>
              <a:t>oraz </a:t>
            </a:r>
            <a:r>
              <a:rPr lang="pl-PL" sz="2000" i="1" dirty="0">
                <a:solidFill>
                  <a:srgbClr val="002060"/>
                </a:solidFill>
              </a:rPr>
              <a:t>„Opracowanie </a:t>
            </a: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i </a:t>
            </a:r>
            <a:r>
              <a:rPr lang="pl-PL" sz="2000" i="1" dirty="0">
                <a:solidFill>
                  <a:srgbClr val="002060"/>
                </a:solidFill>
              </a:rPr>
              <a:t>upowszechnianie narzędzi diagnostycznych wspierających pomoc psychologiczno-pedagogiczną - obszar emocjonalno-społeczny” </a:t>
            </a:r>
            <a:r>
              <a:rPr lang="pl-PL" sz="2000" dirty="0">
                <a:solidFill>
                  <a:srgbClr val="002060"/>
                </a:solidFill>
              </a:rPr>
              <a:t> – projekty realizowane od 1 lipca 2018 r.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do </a:t>
            </a:r>
            <a:r>
              <a:rPr lang="pl-PL" sz="2000" dirty="0">
                <a:solidFill>
                  <a:srgbClr val="002060"/>
                </a:solidFill>
              </a:rPr>
              <a:t>30 czerwca 2021 r.;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projekty </a:t>
            </a:r>
            <a:r>
              <a:rPr lang="pl-PL" sz="2000" dirty="0">
                <a:solidFill>
                  <a:srgbClr val="002060"/>
                </a:solidFill>
              </a:rPr>
              <a:t>pozakonkursowe na rzecz opracowania modelu funkcjonowania Specjalistycznych Centrów </a:t>
            </a:r>
            <a:r>
              <a:rPr lang="pl-PL" sz="2000" dirty="0" smtClean="0">
                <a:solidFill>
                  <a:srgbClr val="002060"/>
                </a:solidFill>
              </a:rPr>
              <a:t>Wspierania </a:t>
            </a:r>
            <a:r>
              <a:rPr lang="pl-PL" sz="2000" dirty="0">
                <a:solidFill>
                  <a:srgbClr val="002060"/>
                </a:solidFill>
              </a:rPr>
              <a:t>Edukacji Włączającej i ich pilotażu – realizowane od 2019 r. do 2021 r.;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konkurs </a:t>
            </a:r>
            <a:r>
              <a:rPr lang="pl-PL" sz="2000" i="1" dirty="0">
                <a:solidFill>
                  <a:srgbClr val="002060"/>
                </a:solidFill>
              </a:rPr>
              <a:t>„Asystent ucznia ze specjalnymi potrzebami edukacyjnymi” </a:t>
            </a:r>
            <a:r>
              <a:rPr lang="pl-PL" sz="2000" dirty="0">
                <a:solidFill>
                  <a:srgbClr val="002060"/>
                </a:solidFill>
              </a:rPr>
              <a:t>– planowany do realizacji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od </a:t>
            </a:r>
            <a:r>
              <a:rPr lang="pl-PL" sz="2000" dirty="0">
                <a:solidFill>
                  <a:srgbClr val="002060"/>
                </a:solidFill>
              </a:rPr>
              <a:t>roku 2020;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konkurs</a:t>
            </a:r>
            <a:r>
              <a:rPr lang="pl-PL" sz="2000" dirty="0">
                <a:solidFill>
                  <a:srgbClr val="002060"/>
                </a:solidFill>
              </a:rPr>
              <a:t>, w ramach którego realizowane będą szkolenia dla kadry edukacji włączającej (objętych szkoleniami ma zostać ponad 28 tysięcy osób – przede wszystkim nauczycieli i dyrektorów szkół).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14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0" y="884220"/>
            <a:ext cx="9366422" cy="4610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71179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Nauczyciele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082500" y="1202168"/>
            <a:ext cx="11081943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>
                <a:solidFill>
                  <a:srgbClr val="002060"/>
                </a:solidFill>
              </a:rPr>
              <a:t>Z dniem 1 września 2019 r. weszła w życie nowelizacja ustawy – Karta </a:t>
            </a:r>
            <a:r>
              <a:rPr lang="pl-PL" sz="2400" b="1" dirty="0" smtClean="0">
                <a:solidFill>
                  <a:srgbClr val="002060"/>
                </a:solidFill>
              </a:rPr>
              <a:t>Nauczyciela:</a:t>
            </a:r>
            <a:endParaRPr lang="pl-PL" sz="2400" b="1" dirty="0">
              <a:solidFill>
                <a:srgbClr val="002060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Wynagrodzenia </a:t>
            </a:r>
            <a:r>
              <a:rPr lang="pl-PL" sz="2000" dirty="0">
                <a:solidFill>
                  <a:srgbClr val="002060"/>
                </a:solidFill>
              </a:rPr>
              <a:t>nauczycieli od września 2019 r. wzrosną w porównaniu do obowiązujących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od </a:t>
            </a:r>
            <a:r>
              <a:rPr lang="pl-PL" sz="2000" dirty="0">
                <a:solidFill>
                  <a:srgbClr val="002060"/>
                </a:solidFill>
              </a:rPr>
              <a:t>stycznia br. o 9,6% (w roku 2019 w stosunku do stanu obowiązującego w grudniu 2018 r. będzie to ok. 15 % wzrost wynagrodzeń nauczycieli).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pl-PL" sz="2000" dirty="0" smtClean="0">
                <a:solidFill>
                  <a:srgbClr val="002060"/>
                </a:solidFill>
              </a:rPr>
              <a:t>Skrócenie </a:t>
            </a:r>
            <a:r>
              <a:rPr lang="pl-PL" sz="2000" dirty="0">
                <a:solidFill>
                  <a:srgbClr val="002060"/>
                </a:solidFill>
              </a:rPr>
              <a:t>ścieżki awansu zawodowego i powrót do oceny pracy sprzed września 2018 r.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z </a:t>
            </a:r>
            <a:r>
              <a:rPr lang="pl-PL" sz="2000" dirty="0">
                <a:solidFill>
                  <a:srgbClr val="002060"/>
                </a:solidFill>
              </a:rPr>
              <a:t>uwzględnieniem opinii Rady Rodziców:</a:t>
            </a:r>
          </a:p>
          <a:p>
            <a:pPr marL="1028493" lvl="1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s</a:t>
            </a:r>
            <a:r>
              <a:rPr lang="pl-PL" sz="2000" dirty="0" smtClean="0">
                <a:solidFill>
                  <a:srgbClr val="002060"/>
                </a:solidFill>
              </a:rPr>
              <a:t>krócenie </a:t>
            </a:r>
            <a:r>
              <a:rPr lang="pl-PL" sz="2000" dirty="0">
                <a:solidFill>
                  <a:srgbClr val="002060"/>
                </a:solidFill>
              </a:rPr>
              <a:t>stażu nauczyciela stażysty do 9 miesięcy oraz zrezygnowanie z komisji egzaminacyjnej, powrót do akceptacji komisji kwalifikacyjnej po przeprowadzonej rozmowie. Skrócenie okresów przepracowania dla nauczyciela kontraktowego i mianowanego,</a:t>
            </a:r>
          </a:p>
          <a:p>
            <a:pPr marL="1028493" lvl="1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zrezygnowanie </a:t>
            </a:r>
            <a:r>
              <a:rPr lang="pl-PL" sz="2000" dirty="0">
                <a:solidFill>
                  <a:srgbClr val="002060"/>
                </a:solidFill>
              </a:rPr>
              <a:t>z obligatoryjnej oceny nauczycieli oraz powiązania oceny z awansem zawodowym, powrót do odrębnej oceny dorobku zawodowego za okres </a:t>
            </a:r>
            <a:r>
              <a:rPr lang="pl-PL" sz="2000" dirty="0" smtClean="0">
                <a:solidFill>
                  <a:srgbClr val="002060"/>
                </a:solidFill>
              </a:rPr>
              <a:t>stażu.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AutoNum type="arabicParenR" startAt="3"/>
            </a:pPr>
            <a:r>
              <a:rPr lang="pl-PL" sz="2000" dirty="0" smtClean="0">
                <a:solidFill>
                  <a:srgbClr val="002060"/>
                </a:solidFill>
              </a:rPr>
              <a:t>Wprowadzenie </a:t>
            </a:r>
            <a:r>
              <a:rPr lang="pl-PL" sz="2000" dirty="0">
                <a:solidFill>
                  <a:srgbClr val="002060"/>
                </a:solidFill>
              </a:rPr>
              <a:t>dodatkowego świadczenia dla młodych nauczycieli „na start”. Świadczenie na start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wysokości 1000 zł będzie wypłacane w okresie stażu na stopień nauczyciela kontraktowego – do dnia 30 września roku, w którym nauczyciel rozpoczął </a:t>
            </a:r>
            <a:r>
              <a:rPr lang="pl-PL" sz="2000" dirty="0" smtClean="0">
                <a:solidFill>
                  <a:srgbClr val="002060"/>
                </a:solidFill>
              </a:rPr>
              <a:t>staż.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AutoNum type="arabicParenR" startAt="3"/>
            </a:pPr>
            <a:r>
              <a:rPr lang="pl-PL" sz="2000" dirty="0" smtClean="0">
                <a:solidFill>
                  <a:srgbClr val="002060"/>
                </a:solidFill>
              </a:rPr>
              <a:t>Ustalenie </a:t>
            </a:r>
            <a:r>
              <a:rPr lang="pl-PL" sz="2000" dirty="0">
                <a:solidFill>
                  <a:srgbClr val="002060"/>
                </a:solidFill>
              </a:rPr>
              <a:t>w przepisach ustawy – Karta Nauczyciela minimalnej kwoty dodatku za wychowawstwo klasy w wysokości 300 zł. </a:t>
            </a:r>
            <a:endParaRPr lang="pl-PL" sz="2000" dirty="0" smtClean="0">
              <a:solidFill>
                <a:srgbClr val="002060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AutoNum type="arabicParenR" startAt="3"/>
            </a:pPr>
            <a:r>
              <a:rPr lang="pl-PL" sz="2000" dirty="0" smtClean="0">
                <a:solidFill>
                  <a:srgbClr val="002060"/>
                </a:solidFill>
              </a:rPr>
              <a:t>Ograniczenie </a:t>
            </a:r>
            <a:r>
              <a:rPr lang="pl-PL" sz="2000" dirty="0">
                <a:solidFill>
                  <a:srgbClr val="002060"/>
                </a:solidFill>
              </a:rPr>
              <a:t>możliwości nadużywania umów o pracę na czas określony - łączny okres zatrudnienia na podstawie umów o pracę na czas określony w związku z zaistnieniem potrzeby wynikającej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z </a:t>
            </a:r>
            <a:r>
              <a:rPr lang="pl-PL" sz="2000" dirty="0">
                <a:solidFill>
                  <a:srgbClr val="002060"/>
                </a:solidFill>
              </a:rPr>
              <a:t>organizacji nauczania zawieranych między tymi samymi stronami stosunku pracy, nie będzie mógł przekraczać 36 miesięcy.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15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0" y="884220"/>
            <a:ext cx="9366422" cy="4610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71179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Nauczyciele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951470" y="1053888"/>
            <a:ext cx="11212973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>
                <a:solidFill>
                  <a:srgbClr val="002060"/>
                </a:solidFill>
              </a:rPr>
              <a:t>Kształcenie nauczycieli </a:t>
            </a:r>
            <a:r>
              <a:rPr lang="pl-PL" sz="2000" dirty="0">
                <a:solidFill>
                  <a:srgbClr val="002060"/>
                </a:solidFill>
              </a:rPr>
              <a:t>	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1 </a:t>
            </a:r>
            <a:r>
              <a:rPr lang="pl-PL" sz="2000" dirty="0">
                <a:solidFill>
                  <a:srgbClr val="002060"/>
                </a:solidFill>
              </a:rPr>
              <a:t>października 2019 r. </a:t>
            </a:r>
            <a:r>
              <a:rPr lang="pl-PL" sz="2000" dirty="0" smtClean="0">
                <a:solidFill>
                  <a:srgbClr val="002060"/>
                </a:solidFill>
              </a:rPr>
              <a:t>wejdą </a:t>
            </a:r>
            <a:r>
              <a:rPr lang="pl-PL" sz="2000" dirty="0">
                <a:solidFill>
                  <a:srgbClr val="002060"/>
                </a:solidFill>
              </a:rPr>
              <a:t>w życie przepisy wprowadzające istotne zmiany w kształceniu nauczycieli. Przepisy  ustawy </a:t>
            </a:r>
            <a:r>
              <a:rPr lang="pl-PL" sz="2000" dirty="0" smtClean="0">
                <a:solidFill>
                  <a:srgbClr val="002060"/>
                </a:solidFill>
              </a:rPr>
              <a:t>- Prawo </a:t>
            </a:r>
            <a:r>
              <a:rPr lang="pl-PL" sz="2000" dirty="0">
                <a:solidFill>
                  <a:srgbClr val="002060"/>
                </a:solidFill>
              </a:rPr>
              <a:t>o szkolnictwie wyższym oraz rozporządzenia </a:t>
            </a:r>
            <a:r>
              <a:rPr lang="pl-PL" sz="2000" dirty="0" err="1">
                <a:solidFill>
                  <a:srgbClr val="002060"/>
                </a:solidFill>
              </a:rPr>
              <a:t>MNiSW</a:t>
            </a:r>
            <a:r>
              <a:rPr lang="pl-PL" sz="2000" dirty="0">
                <a:solidFill>
                  <a:srgbClr val="002060"/>
                </a:solidFill>
              </a:rPr>
              <a:t> w sprawie standardów kształcenia przygotowującego do wykonywania zawodu nauczyciela stanowią </a:t>
            </a:r>
            <a:r>
              <a:rPr lang="pl-PL" sz="2000" dirty="0" smtClean="0">
                <a:solidFill>
                  <a:srgbClr val="002060"/>
                </a:solidFill>
              </a:rPr>
              <a:t>m.in. o </a:t>
            </a:r>
            <a:r>
              <a:rPr lang="pl-PL" sz="2000" dirty="0">
                <a:solidFill>
                  <a:srgbClr val="002060"/>
                </a:solidFill>
              </a:rPr>
              <a:t>tym, </a:t>
            </a:r>
            <a:r>
              <a:rPr lang="pl-PL" sz="2000" dirty="0" smtClean="0">
                <a:solidFill>
                  <a:srgbClr val="002060"/>
                </a:solidFill>
              </a:rPr>
              <a:t>że:</a:t>
            </a:r>
            <a:endParaRPr lang="pl-PL" sz="20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kształcić </a:t>
            </a:r>
            <a:r>
              <a:rPr lang="pl-PL" sz="2000" dirty="0">
                <a:solidFill>
                  <a:srgbClr val="002060"/>
                </a:solidFill>
              </a:rPr>
              <a:t>nauczycieli będą mogły wyłącznie uczelnie spełniające warunki określone w ustawie </a:t>
            </a:r>
            <a:r>
              <a:rPr lang="pl-PL" sz="2000" dirty="0" smtClean="0">
                <a:solidFill>
                  <a:srgbClr val="002060"/>
                </a:solidFill>
              </a:rPr>
              <a:t>- Prawo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o </a:t>
            </a:r>
            <a:r>
              <a:rPr lang="pl-PL" sz="2000" dirty="0">
                <a:solidFill>
                  <a:srgbClr val="002060"/>
                </a:solidFill>
              </a:rPr>
              <a:t>szkolnictwie wyższym,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kształcenie </a:t>
            </a:r>
            <a:r>
              <a:rPr lang="pl-PL" sz="2000" dirty="0">
                <a:solidFill>
                  <a:srgbClr val="002060"/>
                </a:solidFill>
              </a:rPr>
              <a:t>nauczycieli zawsze będzie obejmować 5-letni cykl (jako studia jednolite magisterskie lub studia I </a:t>
            </a:r>
            <a:r>
              <a:rPr lang="pl-PL" sz="2000" dirty="0" err="1">
                <a:solidFill>
                  <a:srgbClr val="002060"/>
                </a:solidFill>
              </a:rPr>
              <a:t>i</a:t>
            </a:r>
            <a:r>
              <a:rPr lang="pl-PL" sz="2000" dirty="0">
                <a:solidFill>
                  <a:srgbClr val="002060"/>
                </a:solidFill>
              </a:rPr>
              <a:t> II stopnia realizowane w tym samym zakresie),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kształcenie </a:t>
            </a:r>
            <a:r>
              <a:rPr lang="pl-PL" sz="2000" dirty="0">
                <a:solidFill>
                  <a:srgbClr val="002060"/>
                </a:solidFill>
              </a:rPr>
              <a:t>nauczycieli – pedagogów specjalnych będzie prowadzone wyłącznie w trakcie jednolitych studiów magisterskich oraz – w przypadku nauczycieli posiadających już kwalifikacje do nauczania przedmiotu lub prowadzenia zajęć edukacyjnych - studiów </a:t>
            </a:r>
            <a:r>
              <a:rPr lang="pl-PL" sz="2000" dirty="0" smtClean="0">
                <a:solidFill>
                  <a:srgbClr val="002060"/>
                </a:solidFill>
              </a:rPr>
              <a:t>podyplomowych,</a:t>
            </a:r>
            <a:endParaRPr lang="pl-PL" sz="2000" dirty="0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Polskiej Komisji Akredytacyjnej powstanie odrębny zespół, który będzie oceniał jakość kształcenia nauczycieli w </a:t>
            </a:r>
            <a:r>
              <a:rPr lang="pl-PL" sz="2000" dirty="0" smtClean="0">
                <a:solidFill>
                  <a:srgbClr val="002060"/>
                </a:solidFill>
              </a:rPr>
              <a:t>uczelniach,</a:t>
            </a:r>
            <a:endParaRPr lang="pl-PL" sz="20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studia </a:t>
            </a:r>
            <a:r>
              <a:rPr lang="pl-PL" sz="2000" dirty="0">
                <a:solidFill>
                  <a:srgbClr val="002060"/>
                </a:solidFill>
              </a:rPr>
              <a:t>podyplomowe nadające kwalifikacje nauczycielskie będą mogły być prowadzone wyłącznie przez uczelnie zapewniająca kadrę kształcącą nauczycieli na studiach I lub II stopnia lub jednolitych studiach magisterskich na kierunku odpowiadającym zakresowi kształcenia na studiach podyplomowych. 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l-PL" sz="2000" dirty="0">
                <a:solidFill>
                  <a:srgbClr val="002060"/>
                </a:solidFill>
              </a:rPr>
              <a:t>Kształcenie nauczycieli będzie prowadzone na podstawie nowych standardów, w których uregulowano odrębnie:</a:t>
            </a:r>
          </a:p>
          <a:p>
            <a:pPr marL="2399684" lvl="3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standard kształcenia nauczycieli przedmiotu/zajęć edukacyjnych, </a:t>
            </a:r>
          </a:p>
          <a:p>
            <a:pPr marL="2399684" lvl="3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standard kształcenia nauczycieli edukacji przedszkolnej i wczesnoszkolnej, </a:t>
            </a:r>
          </a:p>
          <a:p>
            <a:pPr marL="2399684" lvl="3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standard kształcenia nauczycieli - pedagogów </a:t>
            </a:r>
            <a:r>
              <a:rPr lang="pl-PL" sz="2000" dirty="0" smtClean="0">
                <a:solidFill>
                  <a:srgbClr val="002060"/>
                </a:solidFill>
              </a:rPr>
              <a:t>specjalnych.</a:t>
            </a:r>
            <a:endParaRPr lang="pl-PL" sz="20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0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16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0" y="884220"/>
            <a:ext cx="9366422" cy="4610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71179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Nauczyciele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934220" y="1214525"/>
            <a:ext cx="11081943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Doskonalenie nauczycieli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200" dirty="0" smtClean="0">
                <a:solidFill>
                  <a:srgbClr val="002060"/>
                </a:solidFill>
              </a:rPr>
              <a:t>Publicznym </a:t>
            </a:r>
            <a:r>
              <a:rPr lang="pl-PL" sz="2200" dirty="0">
                <a:solidFill>
                  <a:srgbClr val="002060"/>
                </a:solidFill>
              </a:rPr>
              <a:t>placówkom doskonalenia o zasięgu ogólnokrajowym, dla których organem prowadzącym jest minister właściwy do spraw oświaty i wychowania do zakresu zadań obowiązkowych dodano obowiązek: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rgbClr val="002060"/>
                </a:solidFill>
              </a:rPr>
              <a:t>przygotowywania </a:t>
            </a:r>
            <a:r>
              <a:rPr lang="pl-PL" sz="2200" dirty="0">
                <a:solidFill>
                  <a:srgbClr val="002060"/>
                </a:solidFill>
              </a:rPr>
              <a:t>i realizacji ogólnokrajowych programów doskonalenia zawodowego nauczycieli i dyrektorów szkół i placówek, zgodnie z potrzebami systemu oświaty, 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rgbClr val="002060"/>
                </a:solidFill>
              </a:rPr>
              <a:t>organizowania </a:t>
            </a:r>
            <a:r>
              <a:rPr lang="pl-PL" sz="2200" dirty="0">
                <a:solidFill>
                  <a:srgbClr val="002060"/>
                </a:solidFill>
              </a:rPr>
              <a:t>sieci współpracy i innych form doskonalenia zawodowego dla dyrektorów, </a:t>
            </a:r>
            <a:r>
              <a:rPr lang="pl-PL" sz="2200" dirty="0" smtClean="0">
                <a:solidFill>
                  <a:srgbClr val="002060"/>
                </a:solidFill>
              </a:rPr>
              <a:t>nauczycieli-konsultantów</a:t>
            </a:r>
            <a:r>
              <a:rPr lang="pl-PL" sz="2200" dirty="0">
                <a:solidFill>
                  <a:srgbClr val="002060"/>
                </a:solidFill>
              </a:rPr>
              <a:t>, </a:t>
            </a:r>
            <a:r>
              <a:rPr lang="pl-PL" sz="2200" dirty="0" smtClean="0">
                <a:solidFill>
                  <a:srgbClr val="002060"/>
                </a:solidFill>
              </a:rPr>
              <a:t>nauczycieli-doradców </a:t>
            </a:r>
            <a:r>
              <a:rPr lang="pl-PL" sz="2200" dirty="0">
                <a:solidFill>
                  <a:srgbClr val="002060"/>
                </a:solidFill>
              </a:rPr>
              <a:t>metodycznych publicznych placówek doskonalenia nauczycieli oraz dyrektorów i nauczycieli publicznych poradni psychologiczno-pedagogicznych, w tym specjalistycznych i publicznych bibliotek pedagogicznych, </a:t>
            </a:r>
            <a:r>
              <a:rPr lang="pl-PL" sz="2200" dirty="0" smtClean="0">
                <a:solidFill>
                  <a:srgbClr val="002060"/>
                </a:solidFill>
              </a:rPr>
              <a:t/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w </a:t>
            </a:r>
            <a:r>
              <a:rPr lang="pl-PL" sz="2200" dirty="0">
                <a:solidFill>
                  <a:srgbClr val="002060"/>
                </a:solidFill>
              </a:rPr>
              <a:t>szczególności w zakresie wynikającym z kierunków realizacji polityki oświatowej państwa, wprowadzanych zmian w systemie oświaty oraz zadań obowiązkowych wymienionych podmiotów,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rgbClr val="002060"/>
                </a:solidFill>
              </a:rPr>
              <a:t>przygotowania </a:t>
            </a:r>
            <a:r>
              <a:rPr lang="pl-PL" sz="2200" dirty="0">
                <a:solidFill>
                  <a:srgbClr val="002060"/>
                </a:solidFill>
              </a:rPr>
              <a:t>i upowszechniania materiałów informacyjnych i metodycznych dla dyrektorów, </a:t>
            </a:r>
            <a:r>
              <a:rPr lang="pl-PL" sz="2200" dirty="0" smtClean="0">
                <a:solidFill>
                  <a:srgbClr val="002060"/>
                </a:solidFill>
              </a:rPr>
              <a:t>nauczycieli-konsultantów</a:t>
            </a:r>
            <a:r>
              <a:rPr lang="pl-PL" sz="2200" dirty="0">
                <a:solidFill>
                  <a:srgbClr val="002060"/>
                </a:solidFill>
              </a:rPr>
              <a:t>, nauczycieli-doradców metodycznych publicznych placówek doskonalenia nauczycieli oraz dla dyrektorów i nauczycieli publicznych poradni psychologiczno-pedagogicznych, w tym </a:t>
            </a:r>
            <a:r>
              <a:rPr lang="pl-PL" sz="2200" dirty="0" smtClean="0">
                <a:solidFill>
                  <a:srgbClr val="002060"/>
                </a:solidFill>
              </a:rPr>
              <a:t>specjalistycznych </a:t>
            </a:r>
            <a:r>
              <a:rPr lang="pl-PL" sz="2200" dirty="0">
                <a:solidFill>
                  <a:srgbClr val="002060"/>
                </a:solidFill>
              </a:rPr>
              <a:t>i bibliotek pedagogicznych, </a:t>
            </a:r>
            <a:r>
              <a:rPr lang="pl-PL" sz="2200" dirty="0" smtClean="0">
                <a:solidFill>
                  <a:srgbClr val="002060"/>
                </a:solidFill>
              </a:rPr>
              <a:t/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w </a:t>
            </a:r>
            <a:r>
              <a:rPr lang="pl-PL" sz="2200" dirty="0">
                <a:solidFill>
                  <a:srgbClr val="002060"/>
                </a:solidFill>
              </a:rPr>
              <a:t>szczególności w zakresie wynikającym z kierunków realizacji polityki oświatowej państwa, wprowadzanych zmian w systemie oświaty oraz zadań obowiązkowych wymienionych podmiotów.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17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0" y="884220"/>
            <a:ext cx="9366422" cy="4610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71179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Nauczyciele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428491" y="1436946"/>
            <a:ext cx="11081943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Doskonalenie nauczycieli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200" dirty="0" smtClean="0">
                <a:solidFill>
                  <a:srgbClr val="002060"/>
                </a:solidFill>
              </a:rPr>
              <a:t>Publicznym </a:t>
            </a:r>
            <a:r>
              <a:rPr lang="pl-PL" sz="2200" dirty="0">
                <a:solidFill>
                  <a:srgbClr val="002060"/>
                </a:solidFill>
              </a:rPr>
              <a:t>placówkom doskonalenia prowadzonym przez samorząd województwa, powiat </a:t>
            </a:r>
            <a:r>
              <a:rPr lang="pl-PL" sz="2200" dirty="0" smtClean="0">
                <a:solidFill>
                  <a:srgbClr val="002060"/>
                </a:solidFill>
              </a:rPr>
              <a:t/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i </a:t>
            </a:r>
            <a:r>
              <a:rPr lang="pl-PL" sz="2200" dirty="0">
                <a:solidFill>
                  <a:srgbClr val="002060"/>
                </a:solidFill>
              </a:rPr>
              <a:t>gminę dodano obowiązek organizowania i prowadzenia doskonalenia zawodowego dla: 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rgbClr val="002060"/>
                </a:solidFill>
              </a:rPr>
              <a:t>dyrektorów </a:t>
            </a:r>
            <a:r>
              <a:rPr lang="pl-PL" sz="2200" dirty="0">
                <a:solidFill>
                  <a:srgbClr val="002060"/>
                </a:solidFill>
              </a:rPr>
              <a:t>szkół i placówek, którym po raz pierwszy powierzono to stanowisko,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rgbClr val="002060"/>
                </a:solidFill>
              </a:rPr>
              <a:t>dyrektorów </a:t>
            </a:r>
            <a:r>
              <a:rPr lang="pl-PL" sz="2200" dirty="0">
                <a:solidFill>
                  <a:srgbClr val="002060"/>
                </a:solidFill>
              </a:rPr>
              <a:t>szkół i placówek w zakresie zarządzania oświatą, 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rgbClr val="002060"/>
                </a:solidFill>
              </a:rPr>
              <a:t>nauczycieli </a:t>
            </a:r>
            <a:r>
              <a:rPr lang="pl-PL" sz="2200" dirty="0">
                <a:solidFill>
                  <a:srgbClr val="002060"/>
                </a:solidFill>
              </a:rPr>
              <a:t>rozpoczynających po raz pierwszy pracę zawodową, 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rgbClr val="002060"/>
                </a:solidFill>
              </a:rPr>
              <a:t>nauczycieli </a:t>
            </a:r>
            <a:r>
              <a:rPr lang="pl-PL" sz="2200" dirty="0">
                <a:solidFill>
                  <a:srgbClr val="002060"/>
                </a:solidFill>
              </a:rPr>
              <a:t>pełniących funkcje opiekunów stażu w zakresie opieki nad nauczycielami stażystami oraz opracowywania projektu oceny ich pracy za okres stażu.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200" dirty="0" smtClean="0">
                <a:solidFill>
                  <a:srgbClr val="002060"/>
                </a:solidFill>
              </a:rPr>
              <a:t>Od </a:t>
            </a:r>
            <a:r>
              <a:rPr lang="pl-PL" sz="2200" dirty="0">
                <a:solidFill>
                  <a:srgbClr val="002060"/>
                </a:solidFill>
              </a:rPr>
              <a:t>1 stycznia 2019 r. rozpoczęto wprowadzanie zmian w organizacji i finansowaniu doradztwa metodycznego. Do końca 2018 r. </a:t>
            </a:r>
            <a:r>
              <a:rPr lang="pl-PL" sz="2200" b="1" dirty="0">
                <a:solidFill>
                  <a:srgbClr val="002060"/>
                </a:solidFill>
              </a:rPr>
              <a:t>organizacja doradztwa metodycznego </a:t>
            </a:r>
            <a:r>
              <a:rPr lang="pl-PL" sz="2200" dirty="0">
                <a:solidFill>
                  <a:srgbClr val="002060"/>
                </a:solidFill>
              </a:rPr>
              <a:t>była zadaniem jednostek samorządu terytorialnego, a od 1 stycznia 2019 r. jest </a:t>
            </a:r>
            <a:r>
              <a:rPr lang="pl-PL" sz="2200" b="1" dirty="0">
                <a:solidFill>
                  <a:srgbClr val="002060"/>
                </a:solidFill>
              </a:rPr>
              <a:t>to zadanie kuratorów oświaty</a:t>
            </a:r>
            <a:r>
              <a:rPr lang="pl-PL" sz="2200" dirty="0">
                <a:solidFill>
                  <a:srgbClr val="002060"/>
                </a:solidFill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200" dirty="0">
                <a:solidFill>
                  <a:srgbClr val="002060"/>
                </a:solidFill>
              </a:rPr>
              <a:t>Celem wprowadzonych  zmian było: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rgbClr val="002060"/>
                </a:solidFill>
              </a:rPr>
              <a:t>stworzenie </a:t>
            </a:r>
            <a:r>
              <a:rPr lang="pl-PL" sz="2200" dirty="0">
                <a:solidFill>
                  <a:srgbClr val="002060"/>
                </a:solidFill>
              </a:rPr>
              <a:t>realnego i równego dostępu nauczycieli do doradztwa metodycznego (w sensie terytorialnym i przedmiotowym),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rgbClr val="002060"/>
                </a:solidFill>
              </a:rPr>
              <a:t>zwiększenie </a:t>
            </a:r>
            <a:r>
              <a:rPr lang="pl-PL" sz="2200" dirty="0">
                <a:solidFill>
                  <a:srgbClr val="002060"/>
                </a:solidFill>
              </a:rPr>
              <a:t>liczby doradców metodycznych.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18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8822" y="911074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58822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Projekt ustawy o nieletnich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703711" y="2240375"/>
            <a:ext cx="10016434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3200" b="1" dirty="0" smtClean="0">
                <a:solidFill>
                  <a:schemeClr val="tx2"/>
                </a:solidFill>
              </a:rPr>
              <a:t>CEL: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2060"/>
                </a:solidFill>
              </a:rPr>
              <a:t>wprowadzenie kompleksowych rozwiązań służących przeciwdziałaniu </a:t>
            </a:r>
            <a:r>
              <a:rPr lang="pl-PL" sz="2400" dirty="0">
                <a:solidFill>
                  <a:srgbClr val="002060"/>
                </a:solidFill>
              </a:rPr>
              <a:t>demoralizacji i przestępczości </a:t>
            </a:r>
            <a:r>
              <a:rPr lang="pl-PL" sz="2400" dirty="0" smtClean="0">
                <a:solidFill>
                  <a:srgbClr val="002060"/>
                </a:solidFill>
              </a:rPr>
              <a:t>nieletnich,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2060"/>
                </a:solidFill>
              </a:rPr>
              <a:t>podnoszenie bezpieczeństwa nieletnich w placówkach,</a:t>
            </a:r>
          </a:p>
          <a:p>
            <a:pPr marL="342900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002060"/>
                </a:solidFill>
              </a:rPr>
              <a:t>uporządkowanie i usystematyzowanie przepisów dotyczących </a:t>
            </a:r>
            <a:r>
              <a:rPr lang="pl-PL" sz="2400" dirty="0">
                <a:solidFill>
                  <a:srgbClr val="002060"/>
                </a:solidFill>
              </a:rPr>
              <a:t>spraw nieletnich.</a:t>
            </a:r>
            <a:endParaRPr lang="pl-PL" sz="24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32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34" y="7055310"/>
            <a:ext cx="4884866" cy="32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19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8822" y="911074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58822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Projekt ustawy o nieletnich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181687" y="1620198"/>
            <a:ext cx="11435940" cy="7166946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200" b="1" dirty="0" smtClean="0">
                <a:solidFill>
                  <a:schemeClr val="tx2"/>
                </a:solidFill>
              </a:rPr>
              <a:t>Najważniejsze regulacje:</a:t>
            </a:r>
          </a:p>
          <a:p>
            <a:pPr algn="just"/>
            <a:endParaRPr lang="pl-PL" sz="2200" dirty="0" smtClean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100" dirty="0" smtClean="0">
                <a:solidFill>
                  <a:srgbClr val="002060"/>
                </a:solidFill>
              </a:rPr>
              <a:t>Szczegółowo określono prawa </a:t>
            </a:r>
            <a:r>
              <a:rPr lang="pl-PL" sz="2100" dirty="0">
                <a:solidFill>
                  <a:srgbClr val="002060"/>
                </a:solidFill>
              </a:rPr>
              <a:t>i obowiązki </a:t>
            </a:r>
            <a:r>
              <a:rPr lang="pl-PL" sz="2100" dirty="0" smtClean="0">
                <a:solidFill>
                  <a:srgbClr val="002060"/>
                </a:solidFill>
              </a:rPr>
              <a:t>nieletnich.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endParaRPr lang="pl-PL" sz="700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100" dirty="0" smtClean="0">
                <a:solidFill>
                  <a:srgbClr val="002060"/>
                </a:solidFill>
              </a:rPr>
              <a:t>Na poziomie </a:t>
            </a:r>
            <a:r>
              <a:rPr lang="pl-PL" sz="2100" dirty="0">
                <a:solidFill>
                  <a:srgbClr val="002060"/>
                </a:solidFill>
              </a:rPr>
              <a:t>ustawy </a:t>
            </a:r>
            <a:r>
              <a:rPr lang="pl-PL" sz="2100" dirty="0" smtClean="0">
                <a:solidFill>
                  <a:srgbClr val="002060"/>
                </a:solidFill>
              </a:rPr>
              <a:t>wskazano rodzaje młodzieżowych </a:t>
            </a:r>
            <a:r>
              <a:rPr lang="pl-PL" sz="2100" dirty="0">
                <a:solidFill>
                  <a:srgbClr val="002060"/>
                </a:solidFill>
              </a:rPr>
              <a:t>ośrodkach wychowawczych: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1) </a:t>
            </a:r>
            <a:r>
              <a:rPr lang="pl-PL" sz="2000" b="1" dirty="0" smtClean="0">
                <a:solidFill>
                  <a:srgbClr val="002060"/>
                </a:solidFill>
              </a:rPr>
              <a:t>resocjalizacyjno-wychowawcze</a:t>
            </a:r>
            <a:r>
              <a:rPr lang="pl-PL" sz="2000" dirty="0" smtClean="0">
                <a:solidFill>
                  <a:srgbClr val="002060"/>
                </a:solidFill>
              </a:rPr>
              <a:t> – dla nieletnich niedostosowanych społecznie wymagających stosowania specjalnej organizacji nauki, metod pracy, wychowania, pomocy psychologiczno-pedagogicznej i resocjalizacji;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2) </a:t>
            </a:r>
            <a:r>
              <a:rPr lang="pl-PL" sz="2000" b="1" dirty="0" smtClean="0">
                <a:solidFill>
                  <a:srgbClr val="002060"/>
                </a:solidFill>
              </a:rPr>
              <a:t>resocjalizacyjno-rewalidacyjne</a:t>
            </a:r>
            <a:r>
              <a:rPr lang="pl-PL" sz="2000" dirty="0" smtClean="0">
                <a:solidFill>
                  <a:srgbClr val="002060"/>
                </a:solidFill>
              </a:rPr>
              <a:t> – dla  nieletnich niedostosowanych społecznie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z niepełnosprawnością intelektualną w stopniu lekkim oraz nieletnich niedostosowanych społecznie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z niepełnosprawnością intelektualną w stopniu umiarkowanym, wymagających stosowania specjalnej organizacji nauki, metod pracy, wychowania, rewalidacji, pomocy psychologiczno-pedagogicznej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i resocjalizacji.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100" dirty="0" smtClean="0">
                <a:solidFill>
                  <a:srgbClr val="002060"/>
                </a:solidFill>
              </a:rPr>
              <a:t>Wychowanek </a:t>
            </a:r>
            <a:r>
              <a:rPr lang="pl-PL" sz="2100" dirty="0">
                <a:solidFill>
                  <a:srgbClr val="002060"/>
                </a:solidFill>
              </a:rPr>
              <a:t>będzie mógł przebywać w </a:t>
            </a:r>
            <a:r>
              <a:rPr lang="pl-PL" sz="2100" dirty="0" smtClean="0">
                <a:solidFill>
                  <a:srgbClr val="002060"/>
                </a:solidFill>
              </a:rPr>
              <a:t>młodzieżowym ośrodku wychowawczym do czasu zakończenia szkoły (propozycja MEN zgłoszona w uwagach do projektu).</a:t>
            </a:r>
            <a:endParaRPr lang="pl-PL" sz="2100" dirty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l-PL" sz="20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l-PL" sz="7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l-PL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4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2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56180"/>
            <a:ext cx="9440562" cy="2804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58822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Podstawy programowe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989437" y="1869672"/>
            <a:ext cx="10392033" cy="7620219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dirty="0" smtClean="0">
                <a:solidFill>
                  <a:srgbClr val="002060"/>
                </a:solidFill>
              </a:rPr>
              <a:t>Od </a:t>
            </a:r>
            <a:r>
              <a:rPr lang="pl-PL" sz="2400" dirty="0">
                <a:solidFill>
                  <a:srgbClr val="002060"/>
                </a:solidFill>
              </a:rPr>
              <a:t>września </a:t>
            </a:r>
            <a:r>
              <a:rPr lang="pl-PL" sz="2400" dirty="0" smtClean="0">
                <a:solidFill>
                  <a:srgbClr val="002060"/>
                </a:solidFill>
              </a:rPr>
              <a:t>2019 r. rozpoczęło </a:t>
            </a:r>
            <a:r>
              <a:rPr lang="pl-PL" sz="2400" dirty="0">
                <a:solidFill>
                  <a:srgbClr val="002060"/>
                </a:solidFill>
              </a:rPr>
              <a:t>się wdrażanie </a:t>
            </a:r>
            <a:r>
              <a:rPr lang="pl-PL" sz="2400" b="1" dirty="0">
                <a:solidFill>
                  <a:srgbClr val="002060"/>
                </a:solidFill>
              </a:rPr>
              <a:t>nowej podstawy programowej kształcenia ogólnego do szkół ponadpodstawowych</a:t>
            </a:r>
            <a:r>
              <a:rPr lang="pl-PL" sz="2400" dirty="0">
                <a:solidFill>
                  <a:srgbClr val="002060"/>
                </a:solidFill>
              </a:rPr>
              <a:t>, jak i </a:t>
            </a:r>
            <a:r>
              <a:rPr lang="pl-PL" sz="2400" b="1" dirty="0">
                <a:solidFill>
                  <a:srgbClr val="002060"/>
                </a:solidFill>
              </a:rPr>
              <a:t>nowych podstaw programowych kształcenia w zawodach szkolnictwa branżowego</a:t>
            </a:r>
            <a:r>
              <a:rPr lang="pl-PL" sz="2400" dirty="0">
                <a:solidFill>
                  <a:srgbClr val="002060"/>
                </a:solidFill>
              </a:rPr>
              <a:t>. </a:t>
            </a:r>
            <a:endParaRPr lang="pl-PL" sz="24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W podstawie programowej </a:t>
            </a:r>
            <a:r>
              <a:rPr lang="pl-PL" sz="2000" dirty="0">
                <a:solidFill>
                  <a:srgbClr val="002060"/>
                </a:solidFill>
              </a:rPr>
              <a:t>kształcenia ogólnego dla szkół </a:t>
            </a:r>
            <a:r>
              <a:rPr lang="pl-PL" sz="2000" dirty="0" smtClean="0">
                <a:solidFill>
                  <a:srgbClr val="002060"/>
                </a:solidFill>
              </a:rPr>
              <a:t>ponadpodstawowych wzmocniono </a:t>
            </a:r>
            <a:r>
              <a:rPr lang="pl-PL" sz="2000" dirty="0">
                <a:solidFill>
                  <a:srgbClr val="002060"/>
                </a:solidFill>
              </a:rPr>
              <a:t>zapisy dotyczące kształtowania kompetencji kluczowych, w szczególności kompetencji cyfrowych, innowacyjności i przedsiębiorczości.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Przepisy rozporządzenia </a:t>
            </a:r>
            <a:r>
              <a:rPr lang="pl-PL" sz="2000" dirty="0">
                <a:solidFill>
                  <a:srgbClr val="002060"/>
                </a:solidFill>
              </a:rPr>
              <a:t>Ministra Edukacji Narodowej z dnia 28 marca 2017 r. w sprawie ramowych planów </a:t>
            </a:r>
            <a:r>
              <a:rPr lang="pl-PL" sz="2000" dirty="0" smtClean="0">
                <a:solidFill>
                  <a:srgbClr val="002060"/>
                </a:solidFill>
              </a:rPr>
              <a:t>nauczania, </a:t>
            </a:r>
            <a:r>
              <a:rPr lang="pl-PL" sz="2000" dirty="0">
                <a:solidFill>
                  <a:srgbClr val="002060"/>
                </a:solidFill>
              </a:rPr>
              <a:t>przewidują realizację informatyki w szkołach  ponadpodstawowych – 4-letnim liceum i 5-letnim technikum - w klasach I – III oraz w branżowej szkole I </a:t>
            </a:r>
            <a:r>
              <a:rPr lang="pl-PL" sz="2000" dirty="0" err="1">
                <a:solidFill>
                  <a:srgbClr val="002060"/>
                </a:solidFill>
              </a:rPr>
              <a:t>i</a:t>
            </a:r>
            <a:r>
              <a:rPr lang="pl-PL" sz="2000" dirty="0">
                <a:solidFill>
                  <a:srgbClr val="002060"/>
                </a:solidFill>
              </a:rPr>
              <a:t> II stopnia.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Uczniowie mają </a:t>
            </a:r>
            <a:r>
              <a:rPr lang="pl-PL" sz="2000" dirty="0">
                <a:solidFill>
                  <a:srgbClr val="002060"/>
                </a:solidFill>
              </a:rPr>
              <a:t>możliwość wyboru </a:t>
            </a:r>
            <a:r>
              <a:rPr lang="pl-PL" sz="2000" dirty="0" smtClean="0">
                <a:solidFill>
                  <a:srgbClr val="002060"/>
                </a:solidFill>
              </a:rPr>
              <a:t>realizacji </a:t>
            </a:r>
            <a:r>
              <a:rPr lang="pl-PL" sz="2000" dirty="0">
                <a:solidFill>
                  <a:srgbClr val="002060"/>
                </a:solidFill>
              </a:rPr>
              <a:t>informatyki na poziomie rozszerzonym przez wszystkie lata szkoły ponadpodstawowej.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We </a:t>
            </a:r>
            <a:r>
              <a:rPr lang="pl-PL" sz="2000" dirty="0">
                <a:solidFill>
                  <a:srgbClr val="002060"/>
                </a:solidFill>
              </a:rPr>
              <a:t>wszystkich klasach pierwszych/semestrach pierwszych szkół prowadzących kształcenie zawodowe (branżowych szkół I stopnia, pięcioletnich techników, klas dotychczasowych czteroletnich techników oraz szkół policealnych) </a:t>
            </a:r>
            <a:r>
              <a:rPr lang="pl-PL" sz="2000" dirty="0" smtClean="0">
                <a:solidFill>
                  <a:srgbClr val="002060"/>
                </a:solidFill>
              </a:rPr>
              <a:t>obowiązuje </a:t>
            </a:r>
            <a:r>
              <a:rPr lang="pl-PL" sz="2000" dirty="0">
                <a:solidFill>
                  <a:srgbClr val="002060"/>
                </a:solidFill>
              </a:rPr>
              <a:t>nowa klasyfikacja zawodów szkolnictwa branżowego</a:t>
            </a:r>
            <a:r>
              <a:rPr lang="pl-PL" sz="20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32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2" y="3721100"/>
            <a:ext cx="1268370" cy="16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20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8822" y="911074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58822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Projekt ustawy o nieletnich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195754" y="1039241"/>
            <a:ext cx="11393738" cy="5869897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200" b="1" dirty="0" smtClean="0">
                <a:solidFill>
                  <a:schemeClr val="tx2"/>
                </a:solidFill>
              </a:rPr>
              <a:t>Najważniejsze regulacje: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100" dirty="0">
                <a:solidFill>
                  <a:srgbClr val="002060"/>
                </a:solidFill>
              </a:rPr>
              <a:t>Określono zasady:</a:t>
            </a:r>
          </a:p>
          <a:p>
            <a:pPr marL="1028493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</a:rPr>
              <a:t>nadzoru nad korespondencją (paczkami) i cenzurą korespondencji,</a:t>
            </a:r>
          </a:p>
          <a:p>
            <a:pPr marL="1028493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</a:rPr>
              <a:t>przeprowadzania kontroli pobieżnej, kontroli osobistej, kontroli pomieszczeń i przedmiotów,</a:t>
            </a:r>
          </a:p>
          <a:p>
            <a:pPr marL="1028493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</a:rPr>
              <a:t>przeprowadzania badań na obecność alkoholu lub innej substancji psychoaktywnej,</a:t>
            </a:r>
          </a:p>
          <a:p>
            <a:pPr marL="1028493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000" dirty="0">
                <a:solidFill>
                  <a:srgbClr val="002060"/>
                </a:solidFill>
              </a:rPr>
              <a:t>opuszczania ośrodka przez wychowanków.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100" dirty="0" smtClean="0">
                <a:solidFill>
                  <a:srgbClr val="002060"/>
                </a:solidFill>
              </a:rPr>
              <a:t>Zobowiązanie młodzieżowych ośrodków wychowawczych do zapewnienia bezpieczeństwa wychowankom.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100" dirty="0" smtClean="0">
                <a:solidFill>
                  <a:srgbClr val="002060"/>
                </a:solidFill>
              </a:rPr>
              <a:t>W </a:t>
            </a:r>
            <a:r>
              <a:rPr lang="pl-PL" sz="2100" dirty="0">
                <a:solidFill>
                  <a:srgbClr val="002060"/>
                </a:solidFill>
              </a:rPr>
              <a:t>przypadku, gdy młodzieżowy ośrodek wychowawczy nie </a:t>
            </a:r>
            <a:r>
              <a:rPr lang="pl-PL" sz="2100" dirty="0" smtClean="0">
                <a:solidFill>
                  <a:srgbClr val="002060"/>
                </a:solidFill>
              </a:rPr>
              <a:t>zapewni bezpiecznych </a:t>
            </a:r>
            <a:r>
              <a:rPr lang="pl-PL" sz="2100" dirty="0">
                <a:solidFill>
                  <a:srgbClr val="002060"/>
                </a:solidFill>
              </a:rPr>
              <a:t>warunków pobytu, </a:t>
            </a:r>
            <a:r>
              <a:rPr lang="pl-PL" sz="2100" dirty="0" smtClean="0">
                <a:solidFill>
                  <a:srgbClr val="002060"/>
                </a:solidFill>
              </a:rPr>
              <a:t>wychowankowie będą </a:t>
            </a:r>
            <a:r>
              <a:rPr lang="pl-PL" sz="2100" dirty="0">
                <a:solidFill>
                  <a:srgbClr val="002060"/>
                </a:solidFill>
              </a:rPr>
              <a:t>przenoszeni do innych </a:t>
            </a:r>
            <a:r>
              <a:rPr lang="pl-PL" sz="2100" dirty="0" smtClean="0">
                <a:solidFill>
                  <a:srgbClr val="002060"/>
                </a:solidFill>
              </a:rPr>
              <a:t>ośrodków, </a:t>
            </a:r>
            <a:r>
              <a:rPr lang="pl-PL" sz="2100" dirty="0">
                <a:solidFill>
                  <a:srgbClr val="002060"/>
                </a:solidFill>
              </a:rPr>
              <a:t>na wniosek organu sprawującego nadzór pedagogiczny nad ośrodkiem, we współpracy z organem odpowiedzialnym za kierowanie nieletnich do ośrodków.</a:t>
            </a:r>
            <a:endParaRPr lang="pl-PL" sz="2100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100" dirty="0" smtClean="0">
                <a:solidFill>
                  <a:srgbClr val="002060"/>
                </a:solidFill>
              </a:rPr>
              <a:t>Sposób </a:t>
            </a:r>
            <a:r>
              <a:rPr lang="pl-PL" sz="2100" dirty="0">
                <a:solidFill>
                  <a:srgbClr val="002060"/>
                </a:solidFill>
              </a:rPr>
              <a:t>zapewnienia bezpieczeństwa w </a:t>
            </a:r>
            <a:r>
              <a:rPr lang="pl-PL" sz="2100" dirty="0" smtClean="0">
                <a:solidFill>
                  <a:srgbClr val="002060"/>
                </a:solidFill>
              </a:rPr>
              <a:t>ośrodkach zostanie uszczegółowiony w </a:t>
            </a:r>
            <a:r>
              <a:rPr lang="pl-PL" sz="2100" dirty="0">
                <a:solidFill>
                  <a:srgbClr val="002060"/>
                </a:solidFill>
              </a:rPr>
              <a:t>rozporządzeniu ministra </a:t>
            </a:r>
            <a:r>
              <a:rPr lang="pl-PL" sz="2100" dirty="0" smtClean="0">
                <a:solidFill>
                  <a:srgbClr val="002060"/>
                </a:solidFill>
              </a:rPr>
              <a:t>właściwego </a:t>
            </a:r>
            <a:r>
              <a:rPr lang="pl-PL" sz="2100" dirty="0">
                <a:solidFill>
                  <a:srgbClr val="002060"/>
                </a:solidFill>
              </a:rPr>
              <a:t>do spraw oświaty i </a:t>
            </a:r>
            <a:r>
              <a:rPr lang="pl-PL" sz="2100" dirty="0" smtClean="0">
                <a:solidFill>
                  <a:srgbClr val="002060"/>
                </a:solidFill>
              </a:rPr>
              <a:t>wychowania, w porozumieniu z </a:t>
            </a:r>
            <a:r>
              <a:rPr lang="pl-PL" sz="2100" dirty="0">
                <a:solidFill>
                  <a:srgbClr val="002060"/>
                </a:solidFill>
              </a:rPr>
              <a:t>Ministrem </a:t>
            </a:r>
            <a:r>
              <a:rPr lang="pl-PL" sz="2100" dirty="0" smtClean="0">
                <a:solidFill>
                  <a:srgbClr val="002060"/>
                </a:solidFill>
              </a:rPr>
              <a:t>Sprawiedliwości.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100" dirty="0" smtClean="0">
                <a:solidFill>
                  <a:srgbClr val="002060"/>
                </a:solidFill>
              </a:rPr>
              <a:t>W młodzieżowych ośrodkach wychowawczych powstaną </a:t>
            </a:r>
            <a:r>
              <a:rPr lang="pl-PL" sz="2100" dirty="0">
                <a:solidFill>
                  <a:srgbClr val="002060"/>
                </a:solidFill>
              </a:rPr>
              <a:t>domy </a:t>
            </a:r>
            <a:r>
              <a:rPr lang="pl-PL" sz="2100" dirty="0" smtClean="0">
                <a:solidFill>
                  <a:srgbClr val="002060"/>
                </a:solidFill>
              </a:rPr>
              <a:t>dla </a:t>
            </a:r>
            <a:r>
              <a:rPr lang="pl-PL" sz="2100" dirty="0">
                <a:solidFill>
                  <a:srgbClr val="002060"/>
                </a:solidFill>
              </a:rPr>
              <a:t>matki i dziecka </a:t>
            </a:r>
            <a:r>
              <a:rPr lang="pl-PL" sz="2100" dirty="0" smtClean="0">
                <a:solidFill>
                  <a:srgbClr val="002060"/>
                </a:solidFill>
              </a:rPr>
              <a:t>- będą </a:t>
            </a:r>
            <a:r>
              <a:rPr lang="pl-PL" sz="2100" dirty="0">
                <a:solidFill>
                  <a:srgbClr val="002060"/>
                </a:solidFill>
              </a:rPr>
              <a:t>stanowiły część młodzieżowego ośrodka wychowawczego - </a:t>
            </a:r>
            <a:r>
              <a:rPr lang="pl-PL" sz="2100" dirty="0" smtClean="0">
                <a:solidFill>
                  <a:srgbClr val="002060"/>
                </a:solidFill>
              </a:rPr>
              <a:t>grupę wychowawczą.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l-PL" sz="1500" dirty="0" smtClean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endParaRPr lang="pl-PL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21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8822" y="911074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58822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Projekt ustawy o nieletnich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350499" y="1929686"/>
            <a:ext cx="11646956" cy="7166946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200" b="1" dirty="0" smtClean="0">
                <a:solidFill>
                  <a:schemeClr val="tx2"/>
                </a:solidFill>
              </a:rPr>
              <a:t>Zapewnienie bezpieczeństwa w placówce – zadania pracowników </a:t>
            </a:r>
          </a:p>
          <a:p>
            <a:pPr algn="just"/>
            <a:r>
              <a:rPr lang="pl-PL" sz="2200" b="1" dirty="0" smtClean="0">
                <a:solidFill>
                  <a:schemeClr val="tx2"/>
                </a:solidFill>
              </a:rPr>
              <a:t>(pedagogicznych i niepedagogicznych)</a:t>
            </a:r>
          </a:p>
          <a:p>
            <a:pPr algn="just"/>
            <a:endParaRPr lang="pl-PL" sz="22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100" b="1" dirty="0">
                <a:solidFill>
                  <a:srgbClr val="002060"/>
                </a:solidFill>
              </a:rPr>
              <a:t>Pracownicy młodzieżowego ośrodka wychowawczego w sposób określony w zakresie obowiązków: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>
                <a:solidFill>
                  <a:srgbClr val="002060"/>
                </a:solidFill>
              </a:rPr>
              <a:t>1) prowadzą obserwację zachowania nieletnich w ośrodku;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>
                <a:solidFill>
                  <a:srgbClr val="002060"/>
                </a:solidFill>
              </a:rPr>
              <a:t>2) nadzorują oraz kontrolują zachowanie nieletnich;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 smtClean="0">
                <a:solidFill>
                  <a:srgbClr val="002060"/>
                </a:solidFill>
              </a:rPr>
              <a:t>3) </a:t>
            </a:r>
            <a:r>
              <a:rPr lang="pl-PL" sz="1800" dirty="0">
                <a:solidFill>
                  <a:srgbClr val="002060"/>
                </a:solidFill>
              </a:rPr>
              <a:t>przeprowadzają i przewożą nieletnich;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>
                <a:solidFill>
                  <a:srgbClr val="002060"/>
                </a:solidFill>
              </a:rPr>
              <a:t>4) przeciwdziałają wydarzeniom nadzwyczajnym;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>
                <a:solidFill>
                  <a:srgbClr val="002060"/>
                </a:solidFill>
              </a:rPr>
              <a:t>5) sprawdzają dokumenty oraz tożsamość osób uprawnionych do wejścia na teren ośrodka i do wyjścia z terenu ośrodka;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>
                <a:solidFill>
                  <a:srgbClr val="002060"/>
                </a:solidFill>
              </a:rPr>
              <a:t>6) informują dyrektora ośrodka o sytuacjach zagrożenia bezpieczeństwa i wykonują jego </a:t>
            </a:r>
            <a:r>
              <a:rPr lang="pl-PL" sz="1800" dirty="0" smtClean="0">
                <a:solidFill>
                  <a:srgbClr val="002060"/>
                </a:solidFill>
              </a:rPr>
              <a:t>polecenia.</a:t>
            </a:r>
          </a:p>
        </p:txBody>
      </p:sp>
    </p:spTree>
    <p:extLst>
      <p:ext uri="{BB962C8B-B14F-4D97-AF65-F5344CB8AC3E}">
        <p14:creationId xmlns:p14="http://schemas.microsoft.com/office/powerpoint/2010/main" val="3316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22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8822" y="911074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58822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Projekt ustawy o nieletnich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318161" y="2056295"/>
            <a:ext cx="11200992" cy="7166946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200" b="1" dirty="0" smtClean="0">
                <a:solidFill>
                  <a:schemeClr val="tx2"/>
                </a:solidFill>
              </a:rPr>
              <a:t>Nowe upoważnienie ustawowe do wydania rozporządzenia </a:t>
            </a:r>
            <a:r>
              <a:rPr lang="pl-PL" sz="2200" b="1" i="1" dirty="0">
                <a:solidFill>
                  <a:schemeClr val="tx2"/>
                </a:solidFill>
              </a:rPr>
              <a:t>w sprawie szczegółowych zasad kierowania, przyjmowania, przenoszenia, zwalniania </a:t>
            </a:r>
            <a:r>
              <a:rPr lang="pl-PL" sz="2200" b="1" i="1" dirty="0" smtClean="0">
                <a:solidFill>
                  <a:schemeClr val="tx2"/>
                </a:solidFill>
              </a:rPr>
              <a:t>i  </a:t>
            </a:r>
            <a:r>
              <a:rPr lang="pl-PL" sz="2200" b="1" i="1" dirty="0">
                <a:solidFill>
                  <a:schemeClr val="tx2"/>
                </a:solidFill>
              </a:rPr>
              <a:t>warunków pobytu nieletnich </a:t>
            </a:r>
            <a:r>
              <a:rPr lang="pl-PL" sz="2200" b="1" i="1" dirty="0" smtClean="0">
                <a:solidFill>
                  <a:schemeClr val="tx2"/>
                </a:solidFill>
              </a:rPr>
              <a:t/>
            </a:r>
            <a:br>
              <a:rPr lang="pl-PL" sz="2200" b="1" i="1" dirty="0" smtClean="0">
                <a:solidFill>
                  <a:schemeClr val="tx2"/>
                </a:solidFill>
              </a:rPr>
            </a:br>
            <a:r>
              <a:rPr lang="pl-PL" sz="2200" b="1" i="1" dirty="0" smtClean="0">
                <a:solidFill>
                  <a:schemeClr val="tx2"/>
                </a:solidFill>
              </a:rPr>
              <a:t>w </a:t>
            </a:r>
            <a:r>
              <a:rPr lang="pl-PL" sz="2200" b="1" i="1" dirty="0">
                <a:solidFill>
                  <a:schemeClr val="tx2"/>
                </a:solidFill>
              </a:rPr>
              <a:t>młodzieżowym ośrodku wychowawczym </a:t>
            </a:r>
            <a:endParaRPr lang="pl-PL" sz="2200" b="1" i="1" dirty="0" smtClean="0">
              <a:solidFill>
                <a:schemeClr val="tx2"/>
              </a:solidFill>
            </a:endParaRPr>
          </a:p>
          <a:p>
            <a:pPr algn="just"/>
            <a:endParaRPr lang="pl-PL" sz="2200" dirty="0" smtClean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100" b="1" dirty="0" smtClean="0">
                <a:solidFill>
                  <a:srgbClr val="002060"/>
                </a:solidFill>
              </a:rPr>
              <a:t>Planuje się, że dotychczasowe przepisy zostaną uzupełnione o zasady:</a:t>
            </a:r>
          </a:p>
          <a:p>
            <a:pPr marL="1142793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 smtClean="0">
                <a:solidFill>
                  <a:srgbClr val="002060"/>
                </a:solidFill>
              </a:rPr>
              <a:t>postępowania w związku z pojawieniem się wydarzeń nadzwyczajnych oraz określenie katalogu tych wydarzeń;</a:t>
            </a:r>
          </a:p>
          <a:p>
            <a:pPr marL="1142793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 smtClean="0">
                <a:solidFill>
                  <a:srgbClr val="002060"/>
                </a:solidFill>
              </a:rPr>
              <a:t>postępowania w </a:t>
            </a:r>
            <a:r>
              <a:rPr lang="pl-PL" sz="1800" dirty="0">
                <a:solidFill>
                  <a:srgbClr val="002060"/>
                </a:solidFill>
              </a:rPr>
              <a:t>przypadku stwierdzenia w trybie nadzoru pedagogicznego, nieprawidłowości </a:t>
            </a:r>
            <a:r>
              <a:rPr lang="pl-PL" sz="1800" dirty="0" smtClean="0">
                <a:solidFill>
                  <a:srgbClr val="002060"/>
                </a:solidFill>
              </a:rPr>
              <a:t>w </a:t>
            </a:r>
            <a:r>
              <a:rPr lang="pl-PL" sz="1800" dirty="0">
                <a:solidFill>
                  <a:srgbClr val="002060"/>
                </a:solidFill>
              </a:rPr>
              <a:t>zakresie zapewnienia wychowankowi bezpiecznych warunków pobytu w </a:t>
            </a:r>
            <a:r>
              <a:rPr lang="pl-PL" sz="1800" dirty="0" smtClean="0">
                <a:solidFill>
                  <a:srgbClr val="002060"/>
                </a:solidFill>
              </a:rPr>
              <a:t>ośrodku;</a:t>
            </a:r>
          </a:p>
          <a:p>
            <a:pPr marL="1142793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solidFill>
                  <a:srgbClr val="002060"/>
                </a:solidFill>
              </a:rPr>
              <a:t>udzielenia wychowankowi przez dyrektora ośrodka </a:t>
            </a:r>
            <a:r>
              <a:rPr lang="pl-PL" sz="1800" dirty="0" smtClean="0">
                <a:solidFill>
                  <a:srgbClr val="002060"/>
                </a:solidFill>
              </a:rPr>
              <a:t>przepustki.</a:t>
            </a:r>
            <a:endParaRPr lang="pl-PL" sz="18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l-PL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23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8822" y="911074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58822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Projekt ustawy o nieletnich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372359" y="1736350"/>
            <a:ext cx="11238993" cy="7166946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200" b="1" dirty="0" smtClean="0">
                <a:solidFill>
                  <a:schemeClr val="tx2"/>
                </a:solidFill>
              </a:rPr>
              <a:t>Nowe upoważnienie ustawowe do wydania rozporządzenie </a:t>
            </a:r>
            <a:r>
              <a:rPr lang="pl-PL" sz="2200" b="1" dirty="0">
                <a:solidFill>
                  <a:schemeClr val="tx2"/>
                </a:solidFill>
              </a:rPr>
              <a:t>w sprawie </a:t>
            </a:r>
            <a:r>
              <a:rPr lang="pl-PL" sz="2200" b="1" dirty="0" smtClean="0">
                <a:solidFill>
                  <a:schemeClr val="tx2"/>
                </a:solidFill>
              </a:rPr>
              <a:t>domów </a:t>
            </a:r>
            <a:r>
              <a:rPr lang="pl-PL" sz="2200" b="1" dirty="0">
                <a:solidFill>
                  <a:schemeClr val="tx2"/>
                </a:solidFill>
              </a:rPr>
              <a:t>dla matki </a:t>
            </a:r>
            <a:r>
              <a:rPr lang="pl-PL" sz="2200" b="1" dirty="0" smtClean="0">
                <a:solidFill>
                  <a:schemeClr val="tx2"/>
                </a:solidFill>
              </a:rPr>
              <a:t/>
            </a:r>
            <a:br>
              <a:rPr lang="pl-PL" sz="2200" b="1" dirty="0" smtClean="0">
                <a:solidFill>
                  <a:schemeClr val="tx2"/>
                </a:solidFill>
              </a:rPr>
            </a:br>
            <a:r>
              <a:rPr lang="pl-PL" sz="2200" b="1" dirty="0" smtClean="0">
                <a:solidFill>
                  <a:schemeClr val="tx2"/>
                </a:solidFill>
              </a:rPr>
              <a:t>i </a:t>
            </a:r>
            <a:r>
              <a:rPr lang="pl-PL" sz="2200" b="1" dirty="0">
                <a:solidFill>
                  <a:schemeClr val="tx2"/>
                </a:solidFill>
              </a:rPr>
              <a:t>dziecka w wyznaczonych młodzieżowych ośrodkach </a:t>
            </a:r>
            <a:r>
              <a:rPr lang="pl-PL" sz="2200" b="1" dirty="0" smtClean="0">
                <a:solidFill>
                  <a:schemeClr val="tx2"/>
                </a:solidFill>
              </a:rPr>
              <a:t>wychowawczych</a:t>
            </a:r>
          </a:p>
          <a:p>
            <a:pPr algn="just"/>
            <a:endParaRPr lang="pl-PL" sz="2200" b="1" dirty="0">
              <a:solidFill>
                <a:srgbClr val="C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→"/>
            </a:pPr>
            <a:r>
              <a:rPr lang="pl-PL" sz="2100" b="1" dirty="0" smtClean="0">
                <a:solidFill>
                  <a:srgbClr val="002060"/>
                </a:solidFill>
              </a:rPr>
              <a:t>Planuje się, że przepisy będą:</a:t>
            </a:r>
          </a:p>
          <a:p>
            <a:pPr marL="1142793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 smtClean="0">
                <a:solidFill>
                  <a:srgbClr val="002060"/>
                </a:solidFill>
              </a:rPr>
              <a:t>określać procedurę kierowania nieletniej </a:t>
            </a:r>
            <a:r>
              <a:rPr lang="pl-PL" sz="1800" dirty="0">
                <a:solidFill>
                  <a:srgbClr val="002060"/>
                </a:solidFill>
              </a:rPr>
              <a:t>do domu dla matki i dziecka oraz niezbędną dokumentacją – w zależności od tego, czy nieletnia matka uzyskała zgodę ojca dziecka albo opiekuna prawnego dziecka na umieszczenie dziecka wraz z nią w domu, czy też takiej zgody nie była </a:t>
            </a:r>
            <a:r>
              <a:rPr lang="pl-PL" sz="1800" dirty="0" smtClean="0">
                <a:solidFill>
                  <a:srgbClr val="002060"/>
                </a:solidFill>
              </a:rPr>
              <a:t>w </a:t>
            </a:r>
            <a:r>
              <a:rPr lang="pl-PL" sz="1800" dirty="0">
                <a:solidFill>
                  <a:srgbClr val="002060"/>
                </a:solidFill>
              </a:rPr>
              <a:t>stanie </a:t>
            </a:r>
            <a:r>
              <a:rPr lang="pl-PL" sz="1800" dirty="0" smtClean="0">
                <a:solidFill>
                  <a:srgbClr val="002060"/>
                </a:solidFill>
              </a:rPr>
              <a:t>uzyskać oraz zasady przenoszenia do innego ośrodka;</a:t>
            </a:r>
            <a:endParaRPr lang="pl-PL" sz="1800" dirty="0">
              <a:solidFill>
                <a:srgbClr val="002060"/>
              </a:solidFill>
            </a:endParaRPr>
          </a:p>
          <a:p>
            <a:pPr marL="1142793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 smtClean="0">
                <a:solidFill>
                  <a:srgbClr val="002060"/>
                </a:solidFill>
              </a:rPr>
              <a:t>określać wyposażenie </a:t>
            </a:r>
            <a:r>
              <a:rPr lang="pl-PL" sz="1800" dirty="0">
                <a:solidFill>
                  <a:srgbClr val="002060"/>
                </a:solidFill>
              </a:rPr>
              <a:t>domów dla matki </a:t>
            </a:r>
            <a:r>
              <a:rPr lang="pl-PL" sz="1800" dirty="0" smtClean="0">
                <a:solidFill>
                  <a:srgbClr val="002060"/>
                </a:solidFill>
              </a:rPr>
              <a:t>i </a:t>
            </a:r>
            <a:r>
              <a:rPr lang="pl-PL" sz="1800" dirty="0">
                <a:solidFill>
                  <a:srgbClr val="002060"/>
                </a:solidFill>
              </a:rPr>
              <a:t>dziecka oraz odpowiedniego żywienia i wyposażenia dziecka w trakcie jego pobytu w domu dla matki i </a:t>
            </a:r>
            <a:r>
              <a:rPr lang="pl-PL" sz="1800" dirty="0" smtClean="0">
                <a:solidFill>
                  <a:srgbClr val="002060"/>
                </a:solidFill>
              </a:rPr>
              <a:t>dziecka; </a:t>
            </a:r>
            <a:endParaRPr lang="pl-PL" sz="1800" dirty="0">
              <a:solidFill>
                <a:srgbClr val="002060"/>
              </a:solidFill>
            </a:endParaRPr>
          </a:p>
          <a:p>
            <a:pPr marL="1142793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 smtClean="0">
                <a:solidFill>
                  <a:srgbClr val="002060"/>
                </a:solidFill>
              </a:rPr>
              <a:t>określać </a:t>
            </a:r>
            <a:r>
              <a:rPr lang="pl-PL" sz="1800" dirty="0">
                <a:solidFill>
                  <a:srgbClr val="002060"/>
                </a:solidFill>
              </a:rPr>
              <a:t>sposób dokumentowania pobytu  dziecka w domu dla matki </a:t>
            </a:r>
            <a:r>
              <a:rPr lang="pl-PL" sz="1800" dirty="0" smtClean="0">
                <a:solidFill>
                  <a:srgbClr val="002060"/>
                </a:solidFill>
              </a:rPr>
              <a:t>dziecka;</a:t>
            </a:r>
          </a:p>
          <a:p>
            <a:pPr marL="1142793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solidFill>
                  <a:srgbClr val="002060"/>
                </a:solidFill>
              </a:rPr>
              <a:t>zobowiązywać zespół wychowawców i specjalistów, prowadzących zajęcia z nieletnią matką w domu dla matki, do dokonywania wielospecjalistycznej oceny poziomu funkcjonowania nieletniej w zakresie wywiązywania się z roli rodzicielskiej;</a:t>
            </a:r>
          </a:p>
          <a:p>
            <a:pPr marL="1142793" lvl="1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800" dirty="0">
                <a:solidFill>
                  <a:srgbClr val="002060"/>
                </a:solidFill>
              </a:rPr>
              <a:t>zobowiązywać dyrektora do zawiadomienia sądu opiekuńczego w przypadku stwierdzenia przez zespół, że względy wychowawcze lub zdrowotne przemawiają przeciwko pobytowi dziecka w domu dla matki i </a:t>
            </a:r>
            <a:r>
              <a:rPr lang="pl-PL" sz="1800" dirty="0" smtClean="0">
                <a:solidFill>
                  <a:srgbClr val="002060"/>
                </a:solidFill>
              </a:rPr>
              <a:t>dziecka.</a:t>
            </a:r>
            <a:endParaRPr lang="pl-PL" sz="1800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l-PL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24</a:t>
            </a:fld>
            <a:endParaRPr lang="pl-PL" b="1" dirty="0"/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235676" y="790833"/>
            <a:ext cx="11956445" cy="7895968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2400" b="1" i="1" dirty="0" smtClean="0">
              <a:solidFill>
                <a:srgbClr val="002060"/>
              </a:solidFill>
            </a:endParaRPr>
          </a:p>
          <a:p>
            <a:endParaRPr lang="pl-PL" sz="4000" b="1" i="1" dirty="0">
              <a:solidFill>
                <a:srgbClr val="002060"/>
              </a:solidFill>
            </a:endParaRPr>
          </a:p>
          <a:p>
            <a:r>
              <a:rPr lang="pl-PL" sz="4000" b="1" i="1" dirty="0" smtClean="0">
                <a:solidFill>
                  <a:srgbClr val="002060"/>
                </a:solidFill>
              </a:rPr>
              <a:t>Dziękuję za uwagę</a:t>
            </a:r>
          </a:p>
          <a:p>
            <a:pPr algn="just"/>
            <a:endParaRPr lang="pl-PL" sz="2400" b="1" i="1" dirty="0">
              <a:solidFill>
                <a:srgbClr val="002060"/>
              </a:solidFill>
            </a:endParaRPr>
          </a:p>
          <a:p>
            <a:pPr algn="just"/>
            <a:endParaRPr lang="pl-PL" sz="2400" b="1" i="1" dirty="0" smtClean="0">
              <a:solidFill>
                <a:srgbClr val="002060"/>
              </a:solidFill>
            </a:endParaRPr>
          </a:p>
          <a:p>
            <a:pPr algn="just"/>
            <a:endParaRPr lang="pl-PL" sz="2400" b="1" i="1" dirty="0">
              <a:solidFill>
                <a:srgbClr val="002060"/>
              </a:solidFill>
            </a:endParaRPr>
          </a:p>
          <a:p>
            <a:pPr algn="just"/>
            <a:endParaRPr lang="pl-PL" sz="2400" b="1" dirty="0" smtClean="0">
              <a:solidFill>
                <a:srgbClr val="002060"/>
              </a:solidFill>
            </a:endParaRPr>
          </a:p>
          <a:p>
            <a:pPr algn="just"/>
            <a:endParaRPr lang="pl-PL" sz="2400" b="1">
              <a:solidFill>
                <a:srgbClr val="002060"/>
              </a:solidFill>
            </a:endParaRPr>
          </a:p>
          <a:p>
            <a:pPr algn="just"/>
            <a:r>
              <a:rPr lang="pl-PL" sz="2400" b="1" smtClean="0">
                <a:solidFill>
                  <a:srgbClr val="002060"/>
                </a:solidFill>
              </a:rPr>
              <a:t>Ministerstwo </a:t>
            </a:r>
            <a:r>
              <a:rPr lang="pl-PL" sz="2400" b="1" dirty="0" smtClean="0">
                <a:solidFill>
                  <a:srgbClr val="002060"/>
                </a:solidFill>
              </a:rPr>
              <a:t>Edukacji Narodowej</a:t>
            </a:r>
          </a:p>
          <a:p>
            <a:pPr algn="just"/>
            <a:r>
              <a:rPr lang="pl-PL" sz="2400" b="1" dirty="0">
                <a:solidFill>
                  <a:srgbClr val="002060"/>
                </a:solidFill>
              </a:rPr>
              <a:t>al. J. Ch. Szucha </a:t>
            </a:r>
            <a:r>
              <a:rPr lang="pl-PL" sz="2400" b="1" dirty="0" smtClean="0">
                <a:solidFill>
                  <a:srgbClr val="002060"/>
                </a:solidFill>
              </a:rPr>
              <a:t>25, 00-918 </a:t>
            </a:r>
            <a:r>
              <a:rPr lang="pl-PL" sz="2400" b="1" dirty="0">
                <a:solidFill>
                  <a:srgbClr val="002060"/>
                </a:solidFill>
              </a:rPr>
              <a:t>Warszawa</a:t>
            </a:r>
            <a:endParaRPr lang="pl-PL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pt-BR" sz="2400" b="1" i="1" dirty="0">
                <a:solidFill>
                  <a:srgbClr val="002060"/>
                </a:solidFill>
              </a:rPr>
              <a:t>tel. 22 34 74 </a:t>
            </a:r>
            <a:r>
              <a:rPr lang="pt-BR" sz="2400" b="1" i="1" dirty="0" smtClean="0">
                <a:solidFill>
                  <a:srgbClr val="002060"/>
                </a:solidFill>
              </a:rPr>
              <a:t>100</a:t>
            </a:r>
            <a:r>
              <a:rPr lang="pl-PL" sz="2400" b="1" i="1" dirty="0" smtClean="0">
                <a:solidFill>
                  <a:srgbClr val="002060"/>
                </a:solidFill>
              </a:rPr>
              <a:t>, </a:t>
            </a:r>
            <a:r>
              <a:rPr lang="pt-BR" sz="2400" b="1" i="1" dirty="0" smtClean="0">
                <a:solidFill>
                  <a:srgbClr val="002060"/>
                </a:solidFill>
              </a:rPr>
              <a:t>fax</a:t>
            </a:r>
            <a:r>
              <a:rPr lang="pt-BR" sz="2400" b="1" i="1" dirty="0">
                <a:solidFill>
                  <a:srgbClr val="002060"/>
                </a:solidFill>
              </a:rPr>
              <a:t>. 22 34 74 261</a:t>
            </a:r>
          </a:p>
          <a:p>
            <a:pPr algn="just"/>
            <a:r>
              <a:rPr lang="pt-BR" sz="2400" b="1" i="1" dirty="0" smtClean="0">
                <a:solidFill>
                  <a:srgbClr val="002060"/>
                </a:solidFill>
              </a:rPr>
              <a:t>e-mail</a:t>
            </a:r>
            <a:r>
              <a:rPr lang="pt-BR" sz="2400" b="1" i="1" dirty="0">
                <a:solidFill>
                  <a:srgbClr val="002060"/>
                </a:solidFill>
              </a:rPr>
              <a:t>: informacja@men.gov.pl</a:t>
            </a:r>
            <a:endParaRPr lang="pl-PL" sz="2400" b="1" i="1" dirty="0">
              <a:solidFill>
                <a:srgbClr val="002060"/>
              </a:solidFill>
            </a:endParaRPr>
          </a:p>
          <a:p>
            <a:pPr algn="just"/>
            <a:endParaRPr lang="pl-PL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pl-PL" sz="2400" b="1" dirty="0" smtClean="0">
                <a:solidFill>
                  <a:srgbClr val="002060"/>
                </a:solidFill>
              </a:rPr>
              <a:t>Departament </a:t>
            </a:r>
            <a:r>
              <a:rPr lang="pl-PL" sz="2400" b="1" dirty="0">
                <a:solidFill>
                  <a:srgbClr val="002060"/>
                </a:solidFill>
              </a:rPr>
              <a:t>Wychowania i Kształcenia Integracyjnego (DWKI)</a:t>
            </a:r>
          </a:p>
          <a:p>
            <a:pPr algn="just"/>
            <a:r>
              <a:rPr lang="pl-PL" sz="2400" b="1" dirty="0">
                <a:solidFill>
                  <a:srgbClr val="002060"/>
                </a:solidFill>
              </a:rPr>
              <a:t>tel.: (22) 34 74 228, fax: (22) 34 74 229</a:t>
            </a:r>
          </a:p>
          <a:p>
            <a:pPr algn="just"/>
            <a:r>
              <a:rPr lang="pl-PL" sz="2400" b="1" dirty="0">
                <a:solidFill>
                  <a:srgbClr val="002060"/>
                </a:solidFill>
              </a:rPr>
              <a:t>e-mail: Sekretariat.DWKI@men.gov.pl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329650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23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3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84220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58822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Kształcenie zawodowe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136821" y="2153877"/>
            <a:ext cx="11392929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pl-PL" sz="2400" b="1" dirty="0" smtClean="0">
                <a:solidFill>
                  <a:srgbClr val="002060"/>
                </a:solidFill>
              </a:rPr>
              <a:t>Stałe </a:t>
            </a:r>
            <a:r>
              <a:rPr lang="pl-PL" sz="2400" b="1" dirty="0">
                <a:solidFill>
                  <a:srgbClr val="002060"/>
                </a:solidFill>
              </a:rPr>
              <a:t>monitorowanie potrzeb rynku pracy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Prognoza </a:t>
            </a:r>
            <a:r>
              <a:rPr lang="pl-PL" sz="2000" dirty="0">
                <a:solidFill>
                  <a:srgbClr val="002060"/>
                </a:solidFill>
              </a:rPr>
              <a:t>zapotrzebowania na pracowników w zawodach szkolnictwa branżowego na krajowym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i </a:t>
            </a:r>
            <a:r>
              <a:rPr lang="pl-PL" sz="2000" dirty="0">
                <a:solidFill>
                  <a:srgbClr val="002060"/>
                </a:solidFill>
              </a:rPr>
              <a:t>wojewódzkim rynku pracy (w 2019 r. – obwieszczenie z dnia 22 marca 2019 r. w sprawie prognozy zapotrzebowania na pracowników w zawodach szkolnictwa branżowego na krajowym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i </a:t>
            </a:r>
            <a:r>
              <a:rPr lang="pl-PL" sz="2000" dirty="0">
                <a:solidFill>
                  <a:srgbClr val="002060"/>
                </a:solidFill>
              </a:rPr>
              <a:t>wojewódzkim rynku pracy, M.P. poz. 276).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Konieczność </a:t>
            </a:r>
            <a:r>
              <a:rPr lang="pl-PL" sz="2000" dirty="0">
                <a:solidFill>
                  <a:srgbClr val="002060"/>
                </a:solidFill>
              </a:rPr>
              <a:t>zasięgnięcia opinii wojewódzkiej rady rynku pracy o zasadności kształcenia w danym zawodzie zgodnie z potrzebami rynku pracy, wydawanej na 5 lat, a nie bezterminowo, jak </a:t>
            </a:r>
            <a:r>
              <a:rPr lang="pl-PL" sz="2000" dirty="0" smtClean="0">
                <a:solidFill>
                  <a:srgbClr val="002060"/>
                </a:solidFill>
              </a:rPr>
              <a:t>dotychczas.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2)   Obowiązkowa </a:t>
            </a:r>
            <a:r>
              <a:rPr lang="pl-PL" sz="2400" b="1" dirty="0">
                <a:solidFill>
                  <a:srgbClr val="002060"/>
                </a:solidFill>
              </a:rPr>
              <a:t>współpraca szkół z pracodawcami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>
                <a:solidFill>
                  <a:srgbClr val="002060"/>
                </a:solidFill>
              </a:rPr>
              <a:t>Obowiązek zawarcia umowy lub porozumienia pomiędzy szkołą a pracodawcą przed rozpoczęciem kształcenia w danym zawodzie (wzmocnienie współpracy szkół z pracodawcami właściwymi dla zawodu/ branży).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>
                <a:solidFill>
                  <a:srgbClr val="002060"/>
                </a:solidFill>
              </a:rPr>
              <a:t>W najbliższym roku szkolnym nałożony na szkoły obowiązek dotyczy nowo uruchamianych zawodów, a od roku szkolnego 2022/2023 będzie już obejmował wszystkie zawody.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3200" dirty="0" smtClean="0">
              <a:solidFill>
                <a:srgbClr val="00206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86" y="8554710"/>
            <a:ext cx="3364814" cy="17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4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872819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58822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Kształcenie zawodowe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926758" y="1878226"/>
            <a:ext cx="12418540" cy="6366764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3) Podniesienie </a:t>
            </a:r>
            <a:r>
              <a:rPr lang="pl-PL" sz="2400" b="1" dirty="0">
                <a:solidFill>
                  <a:srgbClr val="002060"/>
                </a:solidFill>
              </a:rPr>
              <a:t>jakości i efektywności kształcenia </a:t>
            </a:r>
            <a:r>
              <a:rPr lang="pl-PL" sz="2400" b="1" dirty="0" smtClean="0">
                <a:solidFill>
                  <a:srgbClr val="002060"/>
                </a:solidFill>
              </a:rPr>
              <a:t>zawodowego</a:t>
            </a:r>
            <a:endParaRPr lang="pl-PL" sz="2400" b="1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Zwiększono wpływ firm na szkolnictwo branżowe, w tym zarówno na rozwiązania systemowe (programowe), jak również poprzez zapewnienie stałego udziału pracodawców w procesie kształcenia.  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2000" dirty="0" smtClean="0">
                <a:solidFill>
                  <a:srgbClr val="002060"/>
                </a:solidFill>
              </a:rPr>
              <a:t>Wprowadzono </a:t>
            </a:r>
            <a:r>
              <a:rPr lang="pl-PL" sz="2000" dirty="0" smtClean="0">
                <a:solidFill>
                  <a:srgbClr val="002060"/>
                </a:solidFill>
              </a:rPr>
              <a:t>m.in.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przygotowanie do uzyskania niezbędnych uprawnień zawodowych jeszcze w trakcie nauki w szkole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(np. uprawnień </a:t>
            </a:r>
            <a:r>
              <a:rPr lang="pl-PL" sz="2000" dirty="0" smtClean="0">
                <a:solidFill>
                  <a:srgbClr val="002060"/>
                </a:solidFill>
              </a:rPr>
              <a:t>Stowarzyszenia Energetyków Polskich - w </a:t>
            </a:r>
            <a:r>
              <a:rPr lang="pl-PL" sz="2000" dirty="0" smtClean="0">
                <a:solidFill>
                  <a:srgbClr val="002060"/>
                </a:solidFill>
              </a:rPr>
              <a:t>branży </a:t>
            </a:r>
            <a:r>
              <a:rPr lang="pl-PL" sz="2000" dirty="0" smtClean="0">
                <a:solidFill>
                  <a:srgbClr val="002060"/>
                </a:solidFill>
              </a:rPr>
              <a:t>elektroenergetycznej, prawa </a:t>
            </a:r>
            <a:r>
              <a:rPr lang="pl-PL" sz="2000" dirty="0" smtClean="0">
                <a:solidFill>
                  <a:srgbClr val="002060"/>
                </a:solidFill>
              </a:rPr>
              <a:t>jazdy kat. </a:t>
            </a:r>
            <a:r>
              <a:rPr lang="pl-PL" sz="2000" dirty="0" smtClean="0">
                <a:solidFill>
                  <a:srgbClr val="002060"/>
                </a:solidFill>
              </a:rPr>
              <a:t>C - </a:t>
            </a:r>
            <a:r>
              <a:rPr lang="pl-PL" sz="2000" dirty="0" smtClean="0">
                <a:solidFill>
                  <a:srgbClr val="002060"/>
                </a:solidFill>
              </a:rPr>
              <a:t>w branży transportu </a:t>
            </a:r>
            <a:r>
              <a:rPr lang="pl-PL" sz="2000" dirty="0" smtClean="0">
                <a:solidFill>
                  <a:srgbClr val="002060"/>
                </a:solidFill>
              </a:rPr>
              <a:t>drogowego, </a:t>
            </a:r>
            <a:r>
              <a:rPr lang="pl-PL" sz="2000" dirty="0" smtClean="0">
                <a:solidFill>
                  <a:srgbClr val="002060"/>
                </a:solidFill>
              </a:rPr>
              <a:t>licencji </a:t>
            </a:r>
            <a:r>
              <a:rPr lang="pl-PL" sz="2000" dirty="0" smtClean="0">
                <a:solidFill>
                  <a:srgbClr val="002060"/>
                </a:solidFill>
              </a:rPr>
              <a:t>maszynisty - </a:t>
            </a:r>
            <a:r>
              <a:rPr lang="pl-PL" sz="2000" dirty="0" smtClean="0">
                <a:solidFill>
                  <a:srgbClr val="002060"/>
                </a:solidFill>
              </a:rPr>
              <a:t>w branży transportu kolejowego),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możliwość uzyskiwania przez uczniów dodatkowych umiejętności zawodowych, o charakterze specjalizacyjnym lub kwalifikacji rynkowych, zarówno na poziomie branżowych szkół, jak i techników oraz szkół policealnych,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obowiązek przystąpienia do egzaminu zawodowego albo czeladniczego warunkiem ukończenia szkoły, egzamin zawodowy w części pisemnej wyłącznie przy komputerze,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staż uczniowski – nową formułę dualnego kształcenia u pracodawcy – dla uczniów technikum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i branżowej szkoły I stopnia. Staż realizowany na podstawie umowy ucznia z pracodawcą, nawet przez cały cykl kształcenia w zawodzie – odpowiedzią na potrzeby pracodawców, którzy mogą pozyskać i przygotować swoich przyszłych pracowników. Okres </a:t>
            </a:r>
            <a:r>
              <a:rPr lang="pl-PL" sz="2000" dirty="0">
                <a:solidFill>
                  <a:srgbClr val="002060"/>
                </a:solidFill>
              </a:rPr>
              <a:t>stażu będzie wliczany uczniowi do okresu zatrudnienia, a pracodawca będzie mógł wliczyć świadczenia wypłacane uczniowi w koszty uzyskania </a:t>
            </a:r>
            <a:r>
              <a:rPr lang="pl-PL" sz="2000" dirty="0" smtClean="0">
                <a:solidFill>
                  <a:srgbClr val="002060"/>
                </a:solidFill>
              </a:rPr>
              <a:t>przychodu,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o</a:t>
            </a:r>
            <a:r>
              <a:rPr lang="pl-PL" sz="2000" dirty="0" smtClean="0">
                <a:solidFill>
                  <a:srgbClr val="002060"/>
                </a:solidFill>
              </a:rPr>
              <a:t>bowiązkowe </a:t>
            </a:r>
            <a:r>
              <a:rPr lang="pl-PL" sz="2000" dirty="0">
                <a:solidFill>
                  <a:srgbClr val="002060"/>
                </a:solidFill>
              </a:rPr>
              <a:t>szkolenia branżowe dla nauczycieli zawodu w przedsiębiorstwach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(</a:t>
            </a:r>
            <a:r>
              <a:rPr lang="pl-PL" sz="2000" dirty="0">
                <a:solidFill>
                  <a:srgbClr val="002060"/>
                </a:solidFill>
              </a:rPr>
              <a:t>40 godzin w ciągu 3 lat), finansowane m.in. z Krajowego Funduszu </a:t>
            </a:r>
            <a:r>
              <a:rPr lang="pl-PL" sz="2000" dirty="0" smtClean="0">
                <a:solidFill>
                  <a:srgbClr val="002060"/>
                </a:solidFill>
              </a:rPr>
              <a:t>Szkoleniowego.</a:t>
            </a:r>
            <a:endParaRPr lang="pl-PL" sz="20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530" y="8620269"/>
            <a:ext cx="3237470" cy="16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5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0" y="930320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58822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Kształcenie zawodowe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082500" y="2161393"/>
            <a:ext cx="11788345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4</a:t>
            </a:r>
            <a:r>
              <a:rPr lang="pl-PL" sz="2400" b="1" dirty="0">
                <a:solidFill>
                  <a:srgbClr val="002060"/>
                </a:solidFill>
              </a:rPr>
              <a:t>) Dodatkowe zachęty dla uczniów, szkół i </a:t>
            </a:r>
            <a:r>
              <a:rPr lang="pl-PL" sz="2400" b="1" dirty="0" smtClean="0">
                <a:solidFill>
                  <a:srgbClr val="002060"/>
                </a:solidFill>
              </a:rPr>
              <a:t>pracodawców:</a:t>
            </a:r>
            <a:endParaRPr lang="pl-PL" sz="2400" b="1" dirty="0">
              <a:solidFill>
                <a:srgbClr val="002060"/>
              </a:solidFill>
            </a:endParaRP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podwyższenie </a:t>
            </a:r>
            <a:r>
              <a:rPr lang="pl-PL" sz="2000" dirty="0">
                <a:solidFill>
                  <a:srgbClr val="002060"/>
                </a:solidFill>
              </a:rPr>
              <a:t>kwoty dofinansowania pracodawcom kosztów kształcenia młodocianego pracownika kształcącego się w zawodzie o szczególnym zapotrzebowaniu na krajowym rynku pracy zgodnie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z </a:t>
            </a:r>
            <a:r>
              <a:rPr lang="pl-PL" sz="2000" dirty="0">
                <a:solidFill>
                  <a:srgbClr val="002060"/>
                </a:solidFill>
              </a:rPr>
              <a:t>Prognozą MEN (z </a:t>
            </a:r>
            <a:r>
              <a:rPr lang="pl-PL" sz="2000" dirty="0" smtClean="0">
                <a:solidFill>
                  <a:srgbClr val="002060"/>
                </a:solidFill>
              </a:rPr>
              <a:t>kwoty 8081 </a:t>
            </a:r>
            <a:r>
              <a:rPr lang="pl-PL" sz="2000" dirty="0">
                <a:solidFill>
                  <a:srgbClr val="002060"/>
                </a:solidFill>
              </a:rPr>
              <a:t>zł za 3-letni okres nauki do 10 000 zł),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podwyższenie </a:t>
            </a:r>
            <a:r>
              <a:rPr lang="pl-PL" sz="2000" dirty="0">
                <a:solidFill>
                  <a:srgbClr val="002060"/>
                </a:solidFill>
              </a:rPr>
              <a:t>stawek procentowych minimalnego wynagrodzenia młodocianych pracowników (ostatni raz stawki ustalono w 1996 r.), 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możliwość </a:t>
            </a:r>
            <a:r>
              <a:rPr lang="pl-PL" sz="2000" dirty="0">
                <a:solidFill>
                  <a:srgbClr val="002060"/>
                </a:solidFill>
              </a:rPr>
              <a:t>uzyskania przez ucznia świadczenia pieniężnego na stażu uczniowskim,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zdany </a:t>
            </a:r>
            <a:r>
              <a:rPr lang="pl-PL" sz="2000" dirty="0">
                <a:solidFill>
                  <a:srgbClr val="002060"/>
                </a:solidFill>
              </a:rPr>
              <a:t>egzamin zawodowy uznawany na egzaminie maturalnym jako równoważny ze zdanym egzaminem z przedmiotu dodatkowego, wyniki egzaminu zawodowego możliwe do wzięcia pod uwagę przy rekrutacji na studia,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odliczenie </a:t>
            </a:r>
            <a:r>
              <a:rPr lang="pl-PL" sz="2000" dirty="0">
                <a:solidFill>
                  <a:srgbClr val="002060"/>
                </a:solidFill>
              </a:rPr>
              <a:t>od dochodu darowizn rzeczowych i pieniężnych przekazywanych szkołom prowadzącym kształcenie w zawodach przez pracodawców, 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doprecyzowanie </a:t>
            </a:r>
            <a:r>
              <a:rPr lang="pl-PL" sz="2000" dirty="0">
                <a:solidFill>
                  <a:srgbClr val="002060"/>
                </a:solidFill>
              </a:rPr>
              <a:t>zasad prowadzenia wydzielonych rachunków dochodów przez szkoły prowadzące kształcenie zawodowe.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530" y="8620269"/>
            <a:ext cx="3237470" cy="16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6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0" y="884220"/>
            <a:ext cx="9366422" cy="4610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58822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Kształcenie zawodowe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285104" y="2583628"/>
            <a:ext cx="11788345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5) </a:t>
            </a:r>
            <a:r>
              <a:rPr lang="pl-PL" sz="2400" b="1" dirty="0">
                <a:solidFill>
                  <a:srgbClr val="002060"/>
                </a:solidFill>
              </a:rPr>
              <a:t>Zmiana modelu finansowania </a:t>
            </a:r>
            <a:r>
              <a:rPr lang="pl-PL" sz="2400" b="1" dirty="0" smtClean="0">
                <a:solidFill>
                  <a:srgbClr val="002060"/>
                </a:solidFill>
              </a:rPr>
              <a:t>szkół:</a:t>
            </a:r>
            <a:endParaRPr lang="pl-PL" sz="2400" b="1" dirty="0">
              <a:solidFill>
                <a:srgbClr val="002060"/>
              </a:solidFill>
            </a:endParaRP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zróżnicowanie </a:t>
            </a:r>
            <a:r>
              <a:rPr lang="pl-PL" sz="2000" dirty="0">
                <a:solidFill>
                  <a:srgbClr val="002060"/>
                </a:solidFill>
              </a:rPr>
              <a:t>kwoty subwencji oświatowej w zależności od kosztochłonności kształcenia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poszczególnych zawodach – już od </a:t>
            </a:r>
            <a:r>
              <a:rPr lang="pl-PL" sz="2000" dirty="0" smtClean="0">
                <a:solidFill>
                  <a:srgbClr val="002060"/>
                </a:solidFill>
              </a:rPr>
              <a:t>roku 2018</a:t>
            </a:r>
            <a:r>
              <a:rPr lang="pl-PL" sz="2000" dirty="0">
                <a:solidFill>
                  <a:srgbClr val="002060"/>
                </a:solidFill>
              </a:rPr>
              <a:t>, 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podwyższenie </a:t>
            </a:r>
            <a:r>
              <a:rPr lang="pl-PL" sz="2000" dirty="0">
                <a:solidFill>
                  <a:srgbClr val="002060"/>
                </a:solidFill>
              </a:rPr>
              <a:t>kwoty subwencji oświatowej na zawody o szczególnym zapotrzebowaniu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na </a:t>
            </a:r>
            <a:r>
              <a:rPr lang="pl-PL" sz="2000" dirty="0">
                <a:solidFill>
                  <a:srgbClr val="002060"/>
                </a:solidFill>
              </a:rPr>
              <a:t>krajowym rynku pracy, zgodnie z Prognozą MEN zapotrzebowania na pracowników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zawodach szkolnictwa branżowego,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zróżnicowanie </a:t>
            </a:r>
            <a:r>
              <a:rPr lang="pl-PL" sz="2000" dirty="0">
                <a:solidFill>
                  <a:srgbClr val="002060"/>
                </a:solidFill>
              </a:rPr>
              <a:t>kwoty subwencji oświatowej na zawody uznane w porozumieniu z Ministrem Kultury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i </a:t>
            </a:r>
            <a:r>
              <a:rPr lang="pl-PL" sz="2000" dirty="0">
                <a:solidFill>
                  <a:srgbClr val="002060"/>
                </a:solidFill>
              </a:rPr>
              <a:t>Dziedzictwa Narodowego za zawody o szczególnym znaczeniu dla kultury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i </a:t>
            </a:r>
            <a:r>
              <a:rPr lang="pl-PL" sz="2000" dirty="0">
                <a:solidFill>
                  <a:srgbClr val="002060"/>
                </a:solidFill>
              </a:rPr>
              <a:t>dziedzictwa narodowego (tzw. zawody unikatowe).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530" y="8620269"/>
            <a:ext cx="3237470" cy="166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7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0" y="884220"/>
            <a:ext cx="9366422" cy="4610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71179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Nowe technologie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939114" y="1779373"/>
            <a:ext cx="12191223" cy="6061039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>
                <a:solidFill>
                  <a:srgbClr val="002060"/>
                </a:solidFill>
              </a:rPr>
              <a:t>1</a:t>
            </a:r>
            <a:r>
              <a:rPr lang="pl-PL" sz="2400" b="1" dirty="0" smtClean="0">
                <a:solidFill>
                  <a:srgbClr val="002060"/>
                </a:solidFill>
              </a:rPr>
              <a:t>) </a:t>
            </a:r>
            <a:r>
              <a:rPr lang="pl-PL" sz="2400" b="1" dirty="0">
                <a:solidFill>
                  <a:srgbClr val="002060"/>
                </a:solidFill>
              </a:rPr>
              <a:t>Tworzenie bezpłatnych cyfrowych zasobów </a:t>
            </a:r>
            <a:r>
              <a:rPr lang="pl-PL" sz="2400" b="1" dirty="0" smtClean="0">
                <a:solidFill>
                  <a:srgbClr val="002060"/>
                </a:solidFill>
              </a:rPr>
              <a:t>edukacyjnych</a:t>
            </a:r>
            <a:endParaRPr lang="pl-PL" sz="2400" b="1" dirty="0">
              <a:solidFill>
                <a:srgbClr val="002060"/>
              </a:solidFill>
            </a:endParaRP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W tym </a:t>
            </a:r>
            <a:r>
              <a:rPr lang="pl-PL" sz="2000" dirty="0">
                <a:solidFill>
                  <a:srgbClr val="002060"/>
                </a:solidFill>
              </a:rPr>
              <a:t>roku </a:t>
            </a:r>
            <a:r>
              <a:rPr lang="pl-PL" sz="2000" dirty="0" smtClean="0">
                <a:solidFill>
                  <a:srgbClr val="002060"/>
                </a:solidFill>
              </a:rPr>
              <a:t>szkolnym - 2019/2020 </a:t>
            </a:r>
            <a:r>
              <a:rPr lang="pl-PL" sz="2000" dirty="0">
                <a:solidFill>
                  <a:srgbClr val="002060"/>
                </a:solidFill>
              </a:rPr>
              <a:t>będą powstawały kolejne e-materiały do kształcenia ogólnego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i </a:t>
            </a:r>
            <a:r>
              <a:rPr lang="pl-PL" sz="2000" dirty="0">
                <a:solidFill>
                  <a:srgbClr val="002060"/>
                </a:solidFill>
              </a:rPr>
              <a:t>zawodowego. Charakter działań polega na uzupełnieniu e-materiałów, które dotychczas powstały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o </a:t>
            </a:r>
            <a:r>
              <a:rPr lang="pl-PL" sz="2000" dirty="0">
                <a:solidFill>
                  <a:srgbClr val="002060"/>
                </a:solidFill>
              </a:rPr>
              <a:t>e-materiały do edukacji artystycznej, w tym również w zakresie rozszerzonym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szkołach kończących się egzaminem maturalnym oraz stworzenie e-materiałów zawierających treści rozszerzające, służące rozwijaniu kompetencji </a:t>
            </a:r>
            <a:r>
              <a:rPr lang="pl-PL" sz="2000" dirty="0" smtClean="0">
                <a:solidFill>
                  <a:srgbClr val="002060"/>
                </a:solidFill>
              </a:rPr>
              <a:t>kluczowych i </a:t>
            </a:r>
            <a:r>
              <a:rPr lang="pl-PL" sz="2000" dirty="0">
                <a:solidFill>
                  <a:srgbClr val="002060"/>
                </a:solidFill>
              </a:rPr>
              <a:t>zainteresowań uczniów.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</a:rPr>
              <a:t>Zaplanowano również stworzenie i upowszechnianie kolejnych 800 e-zasobów do kształcenia zawodowego, które udostępnione będą na platformie </a:t>
            </a:r>
            <a:r>
              <a:rPr lang="pl-PL" sz="2000" dirty="0" smtClean="0">
                <a:solidFill>
                  <a:srgbClr val="002060"/>
                </a:solidFill>
                <a:hlinkClick r:id="rId2"/>
              </a:rPr>
              <a:t>www.epodreczniki.pl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2</a:t>
            </a:r>
            <a:r>
              <a:rPr lang="pl-PL" sz="2400" b="1" dirty="0">
                <a:solidFill>
                  <a:srgbClr val="002060"/>
                </a:solidFill>
              </a:rPr>
              <a:t>) Udostępnienie nauczycielom i uczniom nowych funkcjonalności Zintegrowanej Platformy Edukacyjnej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Narzędzie dostępne jest </a:t>
            </a:r>
            <a:r>
              <a:rPr lang="pl-PL" sz="2000" dirty="0">
                <a:solidFill>
                  <a:srgbClr val="002060"/>
                </a:solidFill>
              </a:rPr>
              <a:t>pod adresem </a:t>
            </a:r>
            <a:r>
              <a:rPr lang="pl-PL" sz="2000" dirty="0" smtClean="0">
                <a:solidFill>
                  <a:srgbClr val="002060"/>
                </a:solidFill>
                <a:hlinkClick r:id="rId2"/>
              </a:rPr>
              <a:t>www.epodreczniki.pl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Skierowane </a:t>
            </a:r>
            <a:r>
              <a:rPr lang="pl-PL" sz="2000" dirty="0">
                <a:solidFill>
                  <a:srgbClr val="002060"/>
                </a:solidFill>
              </a:rPr>
              <a:t>jest do uczniów oraz nauczycieli, natomiast może z niego korzystać każdy zainteresowany. Warunkiem korzystania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z </a:t>
            </a:r>
            <a:r>
              <a:rPr lang="pl-PL" sz="2000" dirty="0">
                <a:solidFill>
                  <a:srgbClr val="002060"/>
                </a:solidFill>
              </a:rPr>
              <a:t>platformy jest dostęp do Internetu. Zintegrowana Platforma Edukacyjna umożliwia m.in. publikację przygotowywanych w ramach środków PO WER </a:t>
            </a:r>
            <a:r>
              <a:rPr lang="pl-PL" sz="2000" dirty="0" smtClean="0">
                <a:solidFill>
                  <a:srgbClr val="002060"/>
                </a:solidFill>
              </a:rPr>
              <a:t>nowych e-zasobów </a:t>
            </a:r>
            <a:r>
              <a:rPr lang="pl-PL" sz="2000" dirty="0">
                <a:solidFill>
                  <a:srgbClr val="002060"/>
                </a:solidFill>
              </a:rPr>
              <a:t>zarówno do kształcenia ogólnego jak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i </a:t>
            </a:r>
            <a:r>
              <a:rPr lang="pl-PL" sz="2000" dirty="0">
                <a:solidFill>
                  <a:srgbClr val="002060"/>
                </a:solidFill>
              </a:rPr>
              <a:t>zawodowego oraz udostępnienie na bardziej zaawansowanej technologicznie platformie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e-zasobów </a:t>
            </a:r>
            <a:r>
              <a:rPr lang="pl-PL" sz="2000" dirty="0">
                <a:solidFill>
                  <a:srgbClr val="002060"/>
                </a:solidFill>
              </a:rPr>
              <a:t>stworzonych w ramach poprzedniej perspektywy finansowej UE. 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l-PL" sz="22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733" y="8390238"/>
            <a:ext cx="3161268" cy="1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8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0" y="884220"/>
            <a:ext cx="9366422" cy="4610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71179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Nowe technologie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230781" y="1983873"/>
            <a:ext cx="11788345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3) Realizacja </a:t>
            </a:r>
            <a:r>
              <a:rPr lang="pl-PL" sz="2400" b="1" dirty="0">
                <a:solidFill>
                  <a:srgbClr val="002060"/>
                </a:solidFill>
              </a:rPr>
              <a:t>projektu „Lekcja: </a:t>
            </a:r>
            <a:r>
              <a:rPr lang="pl-PL" sz="2400" b="1" dirty="0" err="1">
                <a:solidFill>
                  <a:srgbClr val="002060"/>
                </a:solidFill>
              </a:rPr>
              <a:t>Enter</a:t>
            </a:r>
            <a:r>
              <a:rPr lang="pl-PL" sz="2400" b="1" dirty="0" smtClean="0">
                <a:solidFill>
                  <a:srgbClr val="002060"/>
                </a:solidFill>
              </a:rPr>
              <a:t>”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>
                <a:solidFill>
                  <a:srgbClr val="002060"/>
                </a:solidFill>
              </a:rPr>
              <a:t>W roku szkolnym 2019/2020 rozpocznie się rekrutacja nauczycieli i dyrektorów szkół do udziału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szkoleniach.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Głównym </a:t>
            </a:r>
            <a:r>
              <a:rPr lang="pl-PL" sz="2000" dirty="0">
                <a:solidFill>
                  <a:srgbClr val="002060"/>
                </a:solidFill>
              </a:rPr>
              <a:t>założeniem projektu „Lekcja: </a:t>
            </a:r>
            <a:r>
              <a:rPr lang="pl-PL" sz="2000" dirty="0" err="1">
                <a:solidFill>
                  <a:srgbClr val="002060"/>
                </a:solidFill>
              </a:rPr>
              <a:t>Enter</a:t>
            </a:r>
            <a:r>
              <a:rPr lang="pl-PL" sz="2000" dirty="0">
                <a:solidFill>
                  <a:srgbClr val="002060"/>
                </a:solidFill>
              </a:rPr>
              <a:t>” jest przeszkolenie, w ciągu 4 lat, ponad 75 000 nauczycieli z wykorzystywania technologii informacyjno-komunikacyjnych w codziennej pracy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z </a:t>
            </a:r>
            <a:r>
              <a:rPr lang="pl-PL" sz="2000" dirty="0">
                <a:solidFill>
                  <a:srgbClr val="002060"/>
                </a:solidFill>
              </a:rPr>
              <a:t>uczniami. Ważnym aspektem projektu jest przygotowanie nauczycieli do korzystania z różnego rodzaju e-zasobów, w tym także dostępnych na stronie </a:t>
            </a:r>
            <a:r>
              <a:rPr lang="pl-PL" sz="2000" dirty="0" smtClean="0">
                <a:solidFill>
                  <a:srgbClr val="002060"/>
                </a:solidFill>
                <a:hlinkClick r:id="rId2"/>
              </a:rPr>
              <a:t>www.epodreczniki.pl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szkoleniach weźmie udział po 15% nauczycieli z każdego województwa.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Każdy </a:t>
            </a:r>
            <a:r>
              <a:rPr lang="pl-PL" sz="2000" dirty="0">
                <a:solidFill>
                  <a:srgbClr val="002060"/>
                </a:solidFill>
              </a:rPr>
              <a:t>nauczyciel odbędzie 40 godzin szkolenia, w tym 32 godziny szkoleń stacjonarnych oraz 8 godzin szkoleń on-line.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Nauczyciele </a:t>
            </a:r>
            <a:r>
              <a:rPr lang="pl-PL" sz="2000" dirty="0">
                <a:solidFill>
                  <a:srgbClr val="002060"/>
                </a:solidFill>
              </a:rPr>
              <a:t>będą mieli dostęp do specjalnej platformy edukacyjnej do wymiany </a:t>
            </a:r>
            <a:r>
              <a:rPr lang="pl-PL" sz="2000" dirty="0" smtClean="0">
                <a:solidFill>
                  <a:srgbClr val="002060"/>
                </a:solidFill>
              </a:rPr>
              <a:t>wiedzy: </a:t>
            </a:r>
            <a:r>
              <a:rPr lang="pl-PL" sz="2000" dirty="0">
                <a:solidFill>
                  <a:srgbClr val="002060"/>
                </a:solidFill>
              </a:rPr>
              <a:t>skorzystają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z </a:t>
            </a:r>
            <a:r>
              <a:rPr lang="pl-PL" sz="2000" dirty="0">
                <a:solidFill>
                  <a:srgbClr val="002060"/>
                </a:solidFill>
              </a:rPr>
              <a:t>webinariów, podcastów, innych narzędzi edukacyjnych.</a:t>
            </a:r>
          </a:p>
          <a:p>
            <a:pPr marL="1028493" lvl="1" indent="-3429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</a:rPr>
              <a:t>Szkolenia </a:t>
            </a:r>
            <a:r>
              <a:rPr lang="pl-PL" sz="2000" dirty="0">
                <a:solidFill>
                  <a:srgbClr val="002060"/>
                </a:solidFill>
              </a:rPr>
              <a:t>są przeznaczone dla nauczycieli szkół podstawowych i ponadpodstawowych. Kierujemy je do nauczycieli odpowiedzialnych za nauczanie wczesnoszkolne, przedmioty matematyczno-przyrodnicze, humanistyczne, artystyczne i informatyczne. W szkolenia zaangażowana będzie także kadra kierownicza </a:t>
            </a:r>
            <a:r>
              <a:rPr lang="pl-PL" sz="2000" dirty="0" smtClean="0">
                <a:solidFill>
                  <a:srgbClr val="002060"/>
                </a:solidFill>
              </a:rPr>
              <a:t>szkół.</a:t>
            </a:r>
            <a:endParaRPr lang="pl-PL" sz="20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733" y="8390238"/>
            <a:ext cx="3161268" cy="189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9</a:t>
            </a:fld>
            <a:endParaRPr lang="pl-PL" b="1" dirty="0"/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0" y="884220"/>
            <a:ext cx="9366422" cy="4610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20"/>
          <p:cNvSpPr txBox="1">
            <a:spLocks noChangeArrowheads="1"/>
          </p:cNvSpPr>
          <p:nvPr/>
        </p:nvSpPr>
        <p:spPr bwMode="auto">
          <a:xfrm>
            <a:off x="271179" y="237889"/>
            <a:ext cx="118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3600" b="1" dirty="0" smtClean="0">
                <a:solidFill>
                  <a:srgbClr val="0070C0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Nowe technologie</a:t>
            </a:r>
            <a:endParaRPr lang="pl-PL" altLang="pl-PL" sz="3600" b="1" dirty="0">
              <a:solidFill>
                <a:srgbClr val="0070C0"/>
              </a:solidFill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1082500" y="1969148"/>
            <a:ext cx="11788345" cy="5601830"/>
          </a:xfrm>
          <a:prstGeom prst="rect">
            <a:avLst/>
          </a:prstGeom>
        </p:spPr>
        <p:txBody>
          <a:bodyPr vert="horz" lIns="137133" tIns="68567" rIns="137133" bIns="68567" rtlCol="0">
            <a:noAutofit/>
          </a:bodyPr>
          <a:lstStyle>
            <a:lvl1pPr marL="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indent="0" algn="ctr" defTabSz="137132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4</a:t>
            </a:r>
            <a:r>
              <a:rPr lang="pl-PL" sz="2400" b="1" dirty="0">
                <a:solidFill>
                  <a:srgbClr val="002060"/>
                </a:solidFill>
              </a:rPr>
              <a:t>) Prowadzenie przez szkoły działalności innowacyjnej </a:t>
            </a:r>
            <a:r>
              <a:rPr lang="pl-PL" sz="2400" b="1" dirty="0" smtClean="0">
                <a:solidFill>
                  <a:srgbClr val="002060"/>
                </a:solidFill>
              </a:rPr>
              <a:t>i eksperymentalnej</a:t>
            </a:r>
            <a:endParaRPr lang="pl-PL" sz="24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Przygotowano </a:t>
            </a:r>
            <a:r>
              <a:rPr lang="pl-PL" sz="2000" dirty="0">
                <a:solidFill>
                  <a:srgbClr val="002060"/>
                </a:solidFill>
              </a:rPr>
              <a:t>ramy prawne dla wzmocnienia realizacji innowacji w szkołach. Obecnie,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porozumieniu z Ministerstwem Przedsiębiorczości i Technologii, trwają prace nad ostatecznym kształtem koncepcji przeprowadzenia w wybranych szkołach pilotażu pn. </a:t>
            </a:r>
            <a:r>
              <a:rPr lang="pl-PL" sz="2000" i="1" dirty="0">
                <a:solidFill>
                  <a:srgbClr val="002060"/>
                </a:solidFill>
              </a:rPr>
              <a:t>Szkoła dla innowatora, pozwalającego wypracować modelowe rozwiązania dotyczące programu kształcenia innowatora</a:t>
            </a:r>
            <a:r>
              <a:rPr lang="pl-PL" sz="2000" dirty="0" smtClean="0">
                <a:solidFill>
                  <a:srgbClr val="002060"/>
                </a:solidFill>
              </a:rPr>
              <a:t>. Celem programu będzie </a:t>
            </a:r>
            <a:r>
              <a:rPr lang="pl-PL" sz="2000" dirty="0">
                <a:solidFill>
                  <a:srgbClr val="002060"/>
                </a:solidFill>
              </a:rPr>
              <a:t>kształtowanie kompetencji proinnowacyjnych na wszystkich etapach kształcenia. 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5</a:t>
            </a:r>
            <a:r>
              <a:rPr lang="pl-PL" sz="2400" b="1" dirty="0">
                <a:solidFill>
                  <a:srgbClr val="002060"/>
                </a:solidFill>
              </a:rPr>
              <a:t>) Umożliwienie szkołom uzupełnienia wyposażenia pracowni w sprzęt pomagający wykorzystywać nowoczesne technologie w procesie </a:t>
            </a:r>
            <a:r>
              <a:rPr lang="pl-PL" sz="2400" b="1" dirty="0" smtClean="0">
                <a:solidFill>
                  <a:srgbClr val="002060"/>
                </a:solidFill>
              </a:rPr>
              <a:t>kształcenia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W ramach program na lata 2017-2019 – „Aktywna tablica” realizowanego w szkołach podstawowych</a:t>
            </a:r>
            <a:r>
              <a:rPr lang="pl-PL" sz="2000" dirty="0">
                <a:solidFill>
                  <a:srgbClr val="002060"/>
                </a:solidFill>
              </a:rPr>
              <a:t>,</a:t>
            </a:r>
            <a:r>
              <a:rPr lang="pl-PL" sz="2000" dirty="0" smtClean="0">
                <a:solidFill>
                  <a:srgbClr val="002060"/>
                </a:solidFill>
              </a:rPr>
              <a:t> planowane </a:t>
            </a:r>
            <a:r>
              <a:rPr lang="pl-PL" sz="2000" dirty="0">
                <a:solidFill>
                  <a:srgbClr val="002060"/>
                </a:solidFill>
              </a:rPr>
              <a:t>jest rozszerzenie programu na szkoły </a:t>
            </a:r>
            <a:r>
              <a:rPr lang="pl-PL" sz="2000" dirty="0" smtClean="0">
                <a:solidFill>
                  <a:srgbClr val="002060"/>
                </a:solidFill>
              </a:rPr>
              <a:t>ponadpodstawowe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od </a:t>
            </a:r>
            <a:r>
              <a:rPr lang="pl-PL" sz="2000" dirty="0">
                <a:solidFill>
                  <a:srgbClr val="002060"/>
                </a:solidFill>
              </a:rPr>
              <a:t>roku </a:t>
            </a:r>
            <a:r>
              <a:rPr lang="pl-PL" sz="2000" dirty="0" smtClean="0">
                <a:solidFill>
                  <a:srgbClr val="002060"/>
                </a:solidFill>
              </a:rPr>
              <a:t>2020.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400" b="1" dirty="0" smtClean="0">
                <a:solidFill>
                  <a:srgbClr val="002060"/>
                </a:solidFill>
              </a:rPr>
              <a:t>6</a:t>
            </a:r>
            <a:r>
              <a:rPr lang="pl-PL" sz="2400" b="1" dirty="0">
                <a:solidFill>
                  <a:srgbClr val="002060"/>
                </a:solidFill>
              </a:rPr>
              <a:t>) Umożliwienie szkołom dostępu do szerokopasmowego Internetu, pozwalającego efektywnie wykorzystywać otwarte środowiska i systemy edukacyjne oraz udostępniane </a:t>
            </a:r>
            <a:r>
              <a:rPr lang="pl-PL" sz="2400" b="1" dirty="0" smtClean="0">
                <a:solidFill>
                  <a:srgbClr val="002060"/>
                </a:solidFill>
              </a:rPr>
              <a:t/>
            </a:r>
            <a:br>
              <a:rPr lang="pl-PL" sz="2400" b="1" dirty="0" smtClean="0">
                <a:solidFill>
                  <a:srgbClr val="002060"/>
                </a:solidFill>
              </a:rPr>
            </a:br>
            <a:r>
              <a:rPr lang="pl-PL" sz="2400" b="1" dirty="0" smtClean="0">
                <a:solidFill>
                  <a:srgbClr val="002060"/>
                </a:solidFill>
              </a:rPr>
              <a:t>w </a:t>
            </a:r>
            <a:r>
              <a:rPr lang="pl-PL" sz="2400" b="1" dirty="0">
                <a:solidFill>
                  <a:srgbClr val="002060"/>
                </a:solidFill>
              </a:rPr>
              <a:t>sieci otwarte i bezpłatne cyfrowe zasoby edukacyjne.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l-PL" sz="2000" dirty="0" smtClean="0">
                <a:solidFill>
                  <a:srgbClr val="002060"/>
                </a:solidFill>
              </a:rPr>
              <a:t>Ministerstwo </a:t>
            </a:r>
            <a:r>
              <a:rPr lang="pl-PL" sz="2000" dirty="0">
                <a:solidFill>
                  <a:srgbClr val="002060"/>
                </a:solidFill>
              </a:rPr>
              <a:t>Edukacji Narodowej współpracuje z Ministerstwem Cyfryzacji przy realizacji działania,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w </a:t>
            </a:r>
            <a:r>
              <a:rPr lang="pl-PL" sz="2000" dirty="0">
                <a:solidFill>
                  <a:srgbClr val="002060"/>
                </a:solidFill>
              </a:rPr>
              <a:t>ramach którego wszystkie szkoły w Polsce uzyskają dostęp do bardzo szybkiego </a:t>
            </a:r>
            <a:r>
              <a:rPr lang="pl-PL" sz="2000" dirty="0" smtClean="0">
                <a:solidFill>
                  <a:srgbClr val="002060"/>
                </a:solidFill>
              </a:rPr>
              <a:t>Internetu </a:t>
            </a:r>
            <a:r>
              <a:rPr lang="pl-PL" sz="2000" dirty="0">
                <a:solidFill>
                  <a:srgbClr val="002060"/>
                </a:solidFill>
              </a:rPr>
              <a:t>do 2020 roku.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pl-PL" sz="2200" dirty="0" smtClean="0">
              <a:solidFill>
                <a:srgbClr val="00206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513" y="8655907"/>
            <a:ext cx="2718487" cy="16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</TotalTime>
  <Words>1195</Words>
  <Application>Microsoft Office PowerPoint</Application>
  <PresentationFormat>Niestandardowy</PresentationFormat>
  <Paragraphs>229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Lato Black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Filip Staszewski</dc:creator>
  <cp:lastModifiedBy>Maryjanowska Helena</cp:lastModifiedBy>
  <cp:revision>492</cp:revision>
  <cp:lastPrinted>2017-09-07T16:09:02Z</cp:lastPrinted>
  <dcterms:created xsi:type="dcterms:W3CDTF">2016-11-08T11:18:44Z</dcterms:created>
  <dcterms:modified xsi:type="dcterms:W3CDTF">2019-09-12T10:20:52Z</dcterms:modified>
</cp:coreProperties>
</file>